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98" r:id="rId5"/>
    <p:sldId id="299" r:id="rId6"/>
    <p:sldId id="302" r:id="rId7"/>
    <p:sldId id="301" r:id="rId8"/>
    <p:sldId id="261" r:id="rId9"/>
    <p:sldId id="289" r:id="rId10"/>
    <p:sldId id="304" r:id="rId11"/>
    <p:sldId id="306" r:id="rId12"/>
    <p:sldId id="291" r:id="rId13"/>
    <p:sldId id="292" r:id="rId14"/>
    <p:sldId id="294" r:id="rId15"/>
    <p:sldId id="305" r:id="rId16"/>
    <p:sldId id="303" r:id="rId17"/>
    <p:sldId id="308" r:id="rId18"/>
    <p:sldId id="309" r:id="rId19"/>
    <p:sldId id="307" r:id="rId20"/>
    <p:sldId id="310" r:id="rId21"/>
    <p:sldId id="311" r:id="rId22"/>
    <p:sldId id="312" r:id="rId23"/>
    <p:sldId id="31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A59CBB79-5F5E-493A-B05F-63F22619451A}">
          <p14:sldIdLst>
            <p14:sldId id="256"/>
          </p14:sldIdLst>
        </p14:section>
        <p14:section name="Background and Methods" id="{59C39EB0-1C6D-480F-8A42-E7EDBB075CE0}">
          <p14:sldIdLst>
            <p14:sldId id="257"/>
            <p14:sldId id="258"/>
            <p14:sldId id="298"/>
            <p14:sldId id="299"/>
            <p14:sldId id="302"/>
            <p14:sldId id="301"/>
            <p14:sldId id="261"/>
          </p14:sldIdLst>
        </p14:section>
        <p14:section name="Results - homo" id="{A5F7F073-696D-476D-9209-E393214B5576}">
          <p14:sldIdLst>
            <p14:sldId id="289"/>
            <p14:sldId id="304"/>
            <p14:sldId id="306"/>
            <p14:sldId id="291"/>
            <p14:sldId id="292"/>
            <p14:sldId id="294"/>
          </p14:sldIdLst>
        </p14:section>
        <p14:section name="Results - hetero" id="{E7F17CC7-A999-45D8-8351-EFB7ED7A33B1}">
          <p14:sldIdLst>
            <p14:sldId id="305"/>
            <p14:sldId id="303"/>
            <p14:sldId id="308"/>
            <p14:sldId id="309"/>
            <p14:sldId id="307"/>
            <p14:sldId id="310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7488" autoAdjust="0"/>
  </p:normalViewPr>
  <p:slideViewPr>
    <p:cSldViewPr snapToGrid="0">
      <p:cViewPr varScale="1">
        <p:scale>
          <a:sx n="67" d="100"/>
          <a:sy n="67" d="100"/>
        </p:scale>
        <p:origin x="123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2DAA4-C728-46D7-A5F6-7F5CC8E0D2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6DF348-788F-463A-AA34-EC5331F9C2BD}">
      <dgm:prSet custT="1"/>
      <dgm:spPr/>
      <dgm:t>
        <a:bodyPr/>
        <a:lstStyle/>
        <a:p>
          <a:r>
            <a:rPr lang="en-PH" sz="3200" dirty="0"/>
            <a:t>Improve students’ conceptual understanding and problem-solving skills compared to traditional instruction</a:t>
          </a:r>
          <a:endParaRPr lang="en-US" sz="3200" dirty="0"/>
        </a:p>
      </dgm:t>
    </dgm:pt>
    <dgm:pt modelId="{136ECC22-7E97-456B-BA35-E659D74CD9F8}" type="parTrans" cxnId="{C45C068F-4BE6-471C-A249-26FE113BD14F}">
      <dgm:prSet/>
      <dgm:spPr/>
      <dgm:t>
        <a:bodyPr/>
        <a:lstStyle/>
        <a:p>
          <a:endParaRPr lang="en-US"/>
        </a:p>
      </dgm:t>
    </dgm:pt>
    <dgm:pt modelId="{9E1CC845-2D2F-4053-AA2F-DE5C2B7EA2C0}" type="sibTrans" cxnId="{C45C068F-4BE6-471C-A249-26FE113BD14F}">
      <dgm:prSet/>
      <dgm:spPr/>
      <dgm:t>
        <a:bodyPr/>
        <a:lstStyle/>
        <a:p>
          <a:endParaRPr lang="en-US"/>
        </a:p>
      </dgm:t>
    </dgm:pt>
    <dgm:pt modelId="{3F26DFEA-3F1C-4485-A21E-394ACF7D3E21}">
      <dgm:prSet custT="1"/>
      <dgm:spPr/>
      <dgm:t>
        <a:bodyPr/>
        <a:lstStyle/>
        <a:p>
          <a:r>
            <a:rPr lang="en-PH" sz="3200" dirty="0"/>
            <a:t>Benefit groups even if no one in it initially knew the answer</a:t>
          </a:r>
          <a:endParaRPr lang="en-US" sz="3200" dirty="0"/>
        </a:p>
      </dgm:t>
    </dgm:pt>
    <dgm:pt modelId="{EB250123-5852-42CA-B626-52F75C2143A5}" type="parTrans" cxnId="{8170CE2F-258C-40A7-B992-B66AD8007A32}">
      <dgm:prSet/>
      <dgm:spPr/>
      <dgm:t>
        <a:bodyPr/>
        <a:lstStyle/>
        <a:p>
          <a:endParaRPr lang="en-US"/>
        </a:p>
      </dgm:t>
    </dgm:pt>
    <dgm:pt modelId="{C8FD26E9-A979-402F-B7B9-14108BE87A58}" type="sibTrans" cxnId="{8170CE2F-258C-40A7-B992-B66AD8007A32}">
      <dgm:prSet/>
      <dgm:spPr/>
      <dgm:t>
        <a:bodyPr/>
        <a:lstStyle/>
        <a:p>
          <a:endParaRPr lang="en-US"/>
        </a:p>
      </dgm:t>
    </dgm:pt>
    <dgm:pt modelId="{9170C491-1A53-4ED8-953B-53E98CC4BF88}">
      <dgm:prSet custT="1"/>
      <dgm:spPr/>
      <dgm:t>
        <a:bodyPr/>
        <a:lstStyle/>
        <a:p>
          <a:r>
            <a:rPr lang="en-PH" sz="3200" dirty="0"/>
            <a:t>Students with less background knowledge learn as much as students with more background knowledge </a:t>
          </a:r>
          <a:r>
            <a:rPr lang="en-PH" sz="2400" dirty="0"/>
            <a:t>(vs traditional instruction)</a:t>
          </a:r>
          <a:endParaRPr lang="en-US" sz="3200" dirty="0"/>
        </a:p>
      </dgm:t>
    </dgm:pt>
    <dgm:pt modelId="{4E393EBF-1FA9-4EE5-A553-AAE4CFB73034}" type="parTrans" cxnId="{A3C69769-249A-4598-9E6E-08F45DEF83EB}">
      <dgm:prSet/>
      <dgm:spPr/>
      <dgm:t>
        <a:bodyPr/>
        <a:lstStyle/>
        <a:p>
          <a:endParaRPr lang="en-US"/>
        </a:p>
      </dgm:t>
    </dgm:pt>
    <dgm:pt modelId="{45A63470-D8C9-4329-846B-21896BA5AF4D}" type="sibTrans" cxnId="{A3C69769-249A-4598-9E6E-08F45DEF83EB}">
      <dgm:prSet/>
      <dgm:spPr/>
      <dgm:t>
        <a:bodyPr/>
        <a:lstStyle/>
        <a:p>
          <a:endParaRPr lang="en-US"/>
        </a:p>
      </dgm:t>
    </dgm:pt>
    <dgm:pt modelId="{F7BCDFB7-D46F-4D59-97F9-9996F2A60C94}" type="pres">
      <dgm:prSet presAssocID="{6992DAA4-C728-46D7-A5F6-7F5CC8E0D2B3}" presName="vert0" presStyleCnt="0">
        <dgm:presLayoutVars>
          <dgm:dir/>
          <dgm:animOne val="branch"/>
          <dgm:animLvl val="lvl"/>
        </dgm:presLayoutVars>
      </dgm:prSet>
      <dgm:spPr/>
    </dgm:pt>
    <dgm:pt modelId="{5BF84D98-B154-4595-9E7B-6D9253FD1C42}" type="pres">
      <dgm:prSet presAssocID="{CD6DF348-788F-463A-AA34-EC5331F9C2BD}" presName="thickLine" presStyleLbl="alignNode1" presStyleIdx="0" presStyleCnt="3"/>
      <dgm:spPr/>
    </dgm:pt>
    <dgm:pt modelId="{F53B5EC0-A2DC-4389-AE61-E77B702E2336}" type="pres">
      <dgm:prSet presAssocID="{CD6DF348-788F-463A-AA34-EC5331F9C2BD}" presName="horz1" presStyleCnt="0"/>
      <dgm:spPr/>
    </dgm:pt>
    <dgm:pt modelId="{13B609BF-17E3-4EED-BA0D-C0134FB380E4}" type="pres">
      <dgm:prSet presAssocID="{CD6DF348-788F-463A-AA34-EC5331F9C2BD}" presName="tx1" presStyleLbl="revTx" presStyleIdx="0" presStyleCnt="3"/>
      <dgm:spPr/>
    </dgm:pt>
    <dgm:pt modelId="{54C59155-20BE-48E5-8037-5DE21A756B8C}" type="pres">
      <dgm:prSet presAssocID="{CD6DF348-788F-463A-AA34-EC5331F9C2BD}" presName="vert1" presStyleCnt="0"/>
      <dgm:spPr/>
    </dgm:pt>
    <dgm:pt modelId="{FCB05256-DB67-44F5-A435-D8403A2BC2BB}" type="pres">
      <dgm:prSet presAssocID="{3F26DFEA-3F1C-4485-A21E-394ACF7D3E21}" presName="thickLine" presStyleLbl="alignNode1" presStyleIdx="1" presStyleCnt="3"/>
      <dgm:spPr/>
    </dgm:pt>
    <dgm:pt modelId="{16D796DB-A7DD-49DA-B6EF-616E3EA3DB40}" type="pres">
      <dgm:prSet presAssocID="{3F26DFEA-3F1C-4485-A21E-394ACF7D3E21}" presName="horz1" presStyleCnt="0"/>
      <dgm:spPr/>
    </dgm:pt>
    <dgm:pt modelId="{7164ACFE-703B-4B1F-8F06-276A321F2889}" type="pres">
      <dgm:prSet presAssocID="{3F26DFEA-3F1C-4485-A21E-394ACF7D3E21}" presName="tx1" presStyleLbl="revTx" presStyleIdx="1" presStyleCnt="3"/>
      <dgm:spPr/>
    </dgm:pt>
    <dgm:pt modelId="{C5E796D7-F79A-4958-9ED3-F0A1051C8882}" type="pres">
      <dgm:prSet presAssocID="{3F26DFEA-3F1C-4485-A21E-394ACF7D3E21}" presName="vert1" presStyleCnt="0"/>
      <dgm:spPr/>
    </dgm:pt>
    <dgm:pt modelId="{4B17716F-2C68-4B0B-9707-3322E821176C}" type="pres">
      <dgm:prSet presAssocID="{9170C491-1A53-4ED8-953B-53E98CC4BF88}" presName="thickLine" presStyleLbl="alignNode1" presStyleIdx="2" presStyleCnt="3"/>
      <dgm:spPr/>
    </dgm:pt>
    <dgm:pt modelId="{F57E0CA8-E3CD-45EB-84DA-969C74EB2BEA}" type="pres">
      <dgm:prSet presAssocID="{9170C491-1A53-4ED8-953B-53E98CC4BF88}" presName="horz1" presStyleCnt="0"/>
      <dgm:spPr/>
    </dgm:pt>
    <dgm:pt modelId="{36726D91-00B9-47DC-8FC3-FB6ED06B3F96}" type="pres">
      <dgm:prSet presAssocID="{9170C491-1A53-4ED8-953B-53E98CC4BF88}" presName="tx1" presStyleLbl="revTx" presStyleIdx="2" presStyleCnt="3"/>
      <dgm:spPr/>
    </dgm:pt>
    <dgm:pt modelId="{99C3E9BF-1058-4A9D-86DD-A22D1DA11A2F}" type="pres">
      <dgm:prSet presAssocID="{9170C491-1A53-4ED8-953B-53E98CC4BF88}" presName="vert1" presStyleCnt="0"/>
      <dgm:spPr/>
    </dgm:pt>
  </dgm:ptLst>
  <dgm:cxnLst>
    <dgm:cxn modelId="{D5C07414-8098-4F22-9DD5-06B08CEA681F}" type="presOf" srcId="{9170C491-1A53-4ED8-953B-53E98CC4BF88}" destId="{36726D91-00B9-47DC-8FC3-FB6ED06B3F96}" srcOrd="0" destOrd="0" presId="urn:microsoft.com/office/officeart/2008/layout/LinedList"/>
    <dgm:cxn modelId="{8170CE2F-258C-40A7-B992-B66AD8007A32}" srcId="{6992DAA4-C728-46D7-A5F6-7F5CC8E0D2B3}" destId="{3F26DFEA-3F1C-4485-A21E-394ACF7D3E21}" srcOrd="1" destOrd="0" parTransId="{EB250123-5852-42CA-B626-52F75C2143A5}" sibTransId="{C8FD26E9-A979-402F-B7B9-14108BE87A58}"/>
    <dgm:cxn modelId="{A3C69769-249A-4598-9E6E-08F45DEF83EB}" srcId="{6992DAA4-C728-46D7-A5F6-7F5CC8E0D2B3}" destId="{9170C491-1A53-4ED8-953B-53E98CC4BF88}" srcOrd="2" destOrd="0" parTransId="{4E393EBF-1FA9-4EE5-A553-AAE4CFB73034}" sibTransId="{45A63470-D8C9-4329-846B-21896BA5AF4D}"/>
    <dgm:cxn modelId="{AC257777-2EB3-4564-9C3B-AE102098D7DB}" type="presOf" srcId="{3F26DFEA-3F1C-4485-A21E-394ACF7D3E21}" destId="{7164ACFE-703B-4B1F-8F06-276A321F2889}" srcOrd="0" destOrd="0" presId="urn:microsoft.com/office/officeart/2008/layout/LinedList"/>
    <dgm:cxn modelId="{CA240382-19F7-4815-83B6-8E7B9E41E530}" type="presOf" srcId="{CD6DF348-788F-463A-AA34-EC5331F9C2BD}" destId="{13B609BF-17E3-4EED-BA0D-C0134FB380E4}" srcOrd="0" destOrd="0" presId="urn:microsoft.com/office/officeart/2008/layout/LinedList"/>
    <dgm:cxn modelId="{C45C068F-4BE6-471C-A249-26FE113BD14F}" srcId="{6992DAA4-C728-46D7-A5F6-7F5CC8E0D2B3}" destId="{CD6DF348-788F-463A-AA34-EC5331F9C2BD}" srcOrd="0" destOrd="0" parTransId="{136ECC22-7E97-456B-BA35-E659D74CD9F8}" sibTransId="{9E1CC845-2D2F-4053-AA2F-DE5C2B7EA2C0}"/>
    <dgm:cxn modelId="{8F3818B2-8079-4448-8ED3-96EB015CC449}" type="presOf" srcId="{6992DAA4-C728-46D7-A5F6-7F5CC8E0D2B3}" destId="{F7BCDFB7-D46F-4D59-97F9-9996F2A60C94}" srcOrd="0" destOrd="0" presId="urn:microsoft.com/office/officeart/2008/layout/LinedList"/>
    <dgm:cxn modelId="{D2648921-3174-4332-BB34-406927190CF1}" type="presParOf" srcId="{F7BCDFB7-D46F-4D59-97F9-9996F2A60C94}" destId="{5BF84D98-B154-4595-9E7B-6D9253FD1C42}" srcOrd="0" destOrd="0" presId="urn:microsoft.com/office/officeart/2008/layout/LinedList"/>
    <dgm:cxn modelId="{9DF5C0AF-5B7D-4725-BE73-B6DD808EEB70}" type="presParOf" srcId="{F7BCDFB7-D46F-4D59-97F9-9996F2A60C94}" destId="{F53B5EC0-A2DC-4389-AE61-E77B702E2336}" srcOrd="1" destOrd="0" presId="urn:microsoft.com/office/officeart/2008/layout/LinedList"/>
    <dgm:cxn modelId="{AB47A583-58E9-4A89-944B-6A20402D13BF}" type="presParOf" srcId="{F53B5EC0-A2DC-4389-AE61-E77B702E2336}" destId="{13B609BF-17E3-4EED-BA0D-C0134FB380E4}" srcOrd="0" destOrd="0" presId="urn:microsoft.com/office/officeart/2008/layout/LinedList"/>
    <dgm:cxn modelId="{90210912-00F6-4498-8DAC-9B1C8B7ABDBF}" type="presParOf" srcId="{F53B5EC0-A2DC-4389-AE61-E77B702E2336}" destId="{54C59155-20BE-48E5-8037-5DE21A756B8C}" srcOrd="1" destOrd="0" presId="urn:microsoft.com/office/officeart/2008/layout/LinedList"/>
    <dgm:cxn modelId="{F2CFC908-5277-4B4F-A2BB-4D8B7DA7D611}" type="presParOf" srcId="{F7BCDFB7-D46F-4D59-97F9-9996F2A60C94}" destId="{FCB05256-DB67-44F5-A435-D8403A2BC2BB}" srcOrd="2" destOrd="0" presId="urn:microsoft.com/office/officeart/2008/layout/LinedList"/>
    <dgm:cxn modelId="{805E452B-DCC1-4946-8CCA-9AB8785AE255}" type="presParOf" srcId="{F7BCDFB7-D46F-4D59-97F9-9996F2A60C94}" destId="{16D796DB-A7DD-49DA-B6EF-616E3EA3DB40}" srcOrd="3" destOrd="0" presId="urn:microsoft.com/office/officeart/2008/layout/LinedList"/>
    <dgm:cxn modelId="{B6F7D5F0-24B6-4AE5-8D1D-E206451DBF62}" type="presParOf" srcId="{16D796DB-A7DD-49DA-B6EF-616E3EA3DB40}" destId="{7164ACFE-703B-4B1F-8F06-276A321F2889}" srcOrd="0" destOrd="0" presId="urn:microsoft.com/office/officeart/2008/layout/LinedList"/>
    <dgm:cxn modelId="{D0D3C853-58F8-4EF9-B328-AFD8C769E3C3}" type="presParOf" srcId="{16D796DB-A7DD-49DA-B6EF-616E3EA3DB40}" destId="{C5E796D7-F79A-4958-9ED3-F0A1051C8882}" srcOrd="1" destOrd="0" presId="urn:microsoft.com/office/officeart/2008/layout/LinedList"/>
    <dgm:cxn modelId="{FC397E48-4C8E-4001-AE1C-BB36EABAFB55}" type="presParOf" srcId="{F7BCDFB7-D46F-4D59-97F9-9996F2A60C94}" destId="{4B17716F-2C68-4B0B-9707-3322E821176C}" srcOrd="4" destOrd="0" presId="urn:microsoft.com/office/officeart/2008/layout/LinedList"/>
    <dgm:cxn modelId="{C9C6E4E7-C7DF-40C8-965B-7D19C85942A2}" type="presParOf" srcId="{F7BCDFB7-D46F-4D59-97F9-9996F2A60C94}" destId="{F57E0CA8-E3CD-45EB-84DA-969C74EB2BEA}" srcOrd="5" destOrd="0" presId="urn:microsoft.com/office/officeart/2008/layout/LinedList"/>
    <dgm:cxn modelId="{FC51C305-CBA9-4471-B8D1-7C81934F9C75}" type="presParOf" srcId="{F57E0CA8-E3CD-45EB-84DA-969C74EB2BEA}" destId="{36726D91-00B9-47DC-8FC3-FB6ED06B3F96}" srcOrd="0" destOrd="0" presId="urn:microsoft.com/office/officeart/2008/layout/LinedList"/>
    <dgm:cxn modelId="{9C4CCDBC-3A19-44E3-9ACC-AE438EC9AE76}" type="presParOf" srcId="{F57E0CA8-E3CD-45EB-84DA-969C74EB2BEA}" destId="{99C3E9BF-1058-4A9D-86DD-A22D1DA11A2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14CE45DA-E6FD-4AC2-A8ED-8BABA0068C2C}">
      <dgm:prSet/>
      <dgm:spPr/>
      <dgm:t>
        <a:bodyPr/>
        <a:lstStyle/>
        <a:p>
          <a:r>
            <a:rPr lang="en-PH" dirty="0"/>
            <a:t>How does the number of learned students develop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Spatial position of high aptitude students in class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/>
      <dgm:spPr/>
      <dgm:t>
        <a:bodyPr/>
        <a:lstStyle/>
        <a:p>
          <a:r>
            <a:rPr lang="en-PH" dirty="0"/>
            <a:t>How does the positioning of learned students affect the learning rate of the </a:t>
          </a:r>
          <a:br>
            <a:rPr lang="en-PH" dirty="0"/>
          </a:br>
          <a:r>
            <a:rPr lang="en-PH" dirty="0"/>
            <a:t>class for peer instruction?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EFE4E3A9-3933-4F8A-B796-E51756E73DD4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Learning rate</a:t>
          </a:r>
        </a:p>
      </dgm:t>
    </dgm:pt>
    <dgm:pt modelId="{BE741754-9305-41C8-859B-CEB93A59AB39}" type="parTrans" cxnId="{7749A7BE-DEA8-4837-A2C1-2218A3E204DE}">
      <dgm:prSet/>
      <dgm:spPr/>
      <dgm:t>
        <a:bodyPr/>
        <a:lstStyle/>
        <a:p>
          <a:endParaRPr lang="en-PH"/>
        </a:p>
      </dgm:t>
    </dgm:pt>
    <dgm:pt modelId="{74B7393D-542B-4C5A-8B27-E85A23692C21}" type="sibTrans" cxnId="{7749A7BE-DEA8-4837-A2C1-2218A3E204DE}">
      <dgm:prSet/>
      <dgm:spPr/>
      <dgm:t>
        <a:bodyPr/>
        <a:lstStyle/>
        <a:p>
          <a:endParaRPr lang="en-PH"/>
        </a:p>
      </dgm:t>
    </dgm:pt>
    <dgm:pt modelId="{8C294C5A-A673-401B-AF34-9EE1F7CD3D34}">
      <dgm:prSet/>
      <dgm:spPr/>
      <dgm:t>
        <a:bodyPr/>
        <a:lstStyle/>
        <a:p>
          <a:r>
            <a:rPr lang="en-PH"/>
            <a:t>Traditional vs peer instruction</a:t>
          </a:r>
        </a:p>
      </dgm:t>
    </dgm:pt>
    <dgm:pt modelId="{12FAE486-E0E4-41B7-8470-D919947C0B9A}" type="parTrans" cxnId="{D9D5F8FA-C3AF-40FF-AF31-3E40FA80831E}">
      <dgm:prSet/>
      <dgm:spPr/>
      <dgm:t>
        <a:bodyPr/>
        <a:lstStyle/>
        <a:p>
          <a:endParaRPr lang="en-PH"/>
        </a:p>
      </dgm:t>
    </dgm:pt>
    <dgm:pt modelId="{501C2AE5-F1CF-47AB-A1F0-CCD3BFAE88F2}" type="sibTrans" cxnId="{D9D5F8FA-C3AF-40FF-AF31-3E40FA80831E}">
      <dgm:prSet/>
      <dgm:spPr/>
      <dgm:t>
        <a:bodyPr/>
        <a:lstStyle/>
        <a:p>
          <a:endParaRPr lang="en-PH"/>
        </a:p>
      </dgm:t>
    </dgm:pt>
    <dgm:pt modelId="{4552F135-ABF2-44B2-AFFE-BAB37FBC2DB4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When is peer instruction better than traditional instruction?</a:t>
          </a:r>
        </a:p>
      </dgm:t>
    </dgm:pt>
    <dgm:pt modelId="{310B3F2E-A4FD-4C15-9EA9-5995E24C4D75}" type="parTrans" cxnId="{A54C1CB0-94E0-49C9-BC6C-75EB1AA1A798}">
      <dgm:prSet/>
      <dgm:spPr/>
      <dgm:t>
        <a:bodyPr/>
        <a:lstStyle/>
        <a:p>
          <a:endParaRPr lang="en-PH"/>
        </a:p>
      </dgm:t>
    </dgm:pt>
    <dgm:pt modelId="{D49BE452-4FDF-4583-877E-D699E5F253BD}" type="sibTrans" cxnId="{A54C1CB0-94E0-49C9-BC6C-75EB1AA1A798}">
      <dgm:prSet/>
      <dgm:spPr/>
      <dgm:t>
        <a:bodyPr/>
        <a:lstStyle/>
        <a:p>
          <a:endParaRPr lang="en-PH"/>
        </a:p>
      </dgm:t>
    </dgm:pt>
    <dgm:pt modelId="{77499730-EC08-4926-8262-E1690D5E6F37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Which factors lead to a difference in performance?</a:t>
          </a:r>
        </a:p>
      </dgm:t>
    </dgm:pt>
    <dgm:pt modelId="{019436FE-8C95-4510-8AC2-048B0BAAF880}" type="parTrans" cxnId="{A0586B07-0782-4D6D-88A2-92D45510D3A1}">
      <dgm:prSet/>
      <dgm:spPr/>
      <dgm:t>
        <a:bodyPr/>
        <a:lstStyle/>
        <a:p>
          <a:endParaRPr lang="en-PH"/>
        </a:p>
      </dgm:t>
    </dgm:pt>
    <dgm:pt modelId="{52C808CB-5092-4E25-A32B-2972A64CA7A6}" type="sibTrans" cxnId="{A0586B07-0782-4D6D-88A2-92D45510D3A1}">
      <dgm:prSet/>
      <dgm:spPr/>
      <dgm:t>
        <a:bodyPr/>
        <a:lstStyle/>
        <a:p>
          <a:endParaRPr lang="en-PH"/>
        </a:p>
      </dgm:t>
    </dgm:pt>
    <dgm:pt modelId="{9D4BACD2-FF5B-44A4-83D9-BFCB01B76FBC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BC756C01-F594-4729-8CD6-00A83A803B36}" type="pres">
      <dgm:prSet presAssocID="{EFE4E3A9-3933-4F8A-B796-E51756E73DD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5F02C-D1B2-4883-83AF-50D9B0EDA903}" type="pres">
      <dgm:prSet presAssocID="{EFE4E3A9-3933-4F8A-B796-E51756E73DD4}" presName="childText" presStyleLbl="revTx" presStyleIdx="0" presStyleCnt="3">
        <dgm:presLayoutVars>
          <dgm:bulletEnabled val="1"/>
        </dgm:presLayoutVars>
      </dgm:prSet>
      <dgm:spPr/>
    </dgm:pt>
    <dgm:pt modelId="{78CD1602-068C-4CCD-BA8E-295F174177AA}" type="pres">
      <dgm:prSet presAssocID="{8C294C5A-A673-401B-AF34-9EE1F7CD3D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719E5F-B1C0-4E17-BA62-283FCC9C5115}" type="pres">
      <dgm:prSet presAssocID="{8C294C5A-A673-401B-AF34-9EE1F7CD3D34}" presName="childText" presStyleLbl="revTx" presStyleIdx="1" presStyleCnt="3">
        <dgm:presLayoutVars>
          <dgm:bulletEnabled val="1"/>
        </dgm:presLayoutVars>
      </dgm:prSet>
      <dgm:spPr/>
    </dgm:pt>
    <dgm:pt modelId="{3161231E-7CBD-4D0A-BCC2-5CD5909181D3}" type="pres">
      <dgm:prSet presAssocID="{F266E586-47CA-4D83-9D26-4C3B52DB75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198C3AE-278B-4F0D-85FD-B6DFF389D083}" type="pres">
      <dgm:prSet presAssocID="{F266E586-47CA-4D83-9D26-4C3B52DB75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86B07-0782-4D6D-88A2-92D45510D3A1}" srcId="{8C294C5A-A673-401B-AF34-9EE1F7CD3D34}" destId="{77499730-EC08-4926-8262-E1690D5E6F37}" srcOrd="1" destOrd="0" parTransId="{019436FE-8C95-4510-8AC2-048B0BAAF880}" sibTransId="{52C808CB-5092-4E25-A32B-2972A64CA7A6}"/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9775ED26-5255-4F66-AA92-FE51720718E3}" type="presOf" srcId="{DAD1CD1D-26F6-437B-B295-92E7360A41C5}" destId="{9D4BACD2-FF5B-44A4-83D9-BFCB01B76FBC}" srcOrd="0" destOrd="0" presId="urn:microsoft.com/office/officeart/2005/8/layout/vList2"/>
    <dgm:cxn modelId="{8F099F43-7AAB-4930-89B0-4538CE553093}" type="presOf" srcId="{77499730-EC08-4926-8262-E1690D5E6F37}" destId="{70719E5F-B1C0-4E17-BA62-283FCC9C5115}" srcOrd="0" destOrd="1" presId="urn:microsoft.com/office/officeart/2005/8/layout/vList2"/>
    <dgm:cxn modelId="{72DBC063-7010-4440-B57A-90DC3D47E262}" type="presOf" srcId="{F266E586-47CA-4D83-9D26-4C3B52DB7500}" destId="{3161231E-7CBD-4D0A-BCC2-5CD5909181D3}" srcOrd="0" destOrd="0" presId="urn:microsoft.com/office/officeart/2005/8/layout/vList2"/>
    <dgm:cxn modelId="{764F0348-9C73-4B74-A722-621D33935B32}" type="presOf" srcId="{4552F135-ABF2-44B2-AFFE-BAB37FBC2DB4}" destId="{70719E5F-B1C0-4E17-BA62-283FCC9C5115}" srcOrd="0" destOrd="0" presId="urn:microsoft.com/office/officeart/2005/8/layout/vList2"/>
    <dgm:cxn modelId="{3914F869-C0AB-4074-8ADC-B8EC1A28C325}" type="presOf" srcId="{2ADD01FD-3ED8-4222-B3A8-D4C3CF1EEB92}" destId="{1198C3AE-278B-4F0D-85FD-B6DFF389D083}" srcOrd="0" destOrd="0" presId="urn:microsoft.com/office/officeart/2005/8/layout/vList2"/>
    <dgm:cxn modelId="{C079E37C-BED4-46AC-AEB4-50C487BE2579}" type="presOf" srcId="{8C294C5A-A673-401B-AF34-9EE1F7CD3D34}" destId="{78CD1602-068C-4CCD-BA8E-295F174177AA}" srcOrd="0" destOrd="0" presId="urn:microsoft.com/office/officeart/2005/8/layout/vList2"/>
    <dgm:cxn modelId="{A4ECDE92-2A2D-4B57-AC3E-4CD1AC694B04}" type="presOf" srcId="{EFE4E3A9-3933-4F8A-B796-E51756E73DD4}" destId="{BC756C01-F594-4729-8CD6-00A83A803B36}" srcOrd="0" destOrd="0" presId="urn:microsoft.com/office/officeart/2005/8/layout/vList2"/>
    <dgm:cxn modelId="{E48D0C9E-654A-4941-9029-213AD2C75201}" srcId="{DAD1CD1D-26F6-437B-B295-92E7360A41C5}" destId="{F266E586-47CA-4D83-9D26-4C3B52DB7500}" srcOrd="2" destOrd="0" parTransId="{52C9F507-8ECD-4CA4-A5E9-CAB08A16B898}" sibTransId="{5A2C1435-9448-4912-A089-E97606239D01}"/>
    <dgm:cxn modelId="{A54C1CB0-94E0-49C9-BC6C-75EB1AA1A798}" srcId="{8C294C5A-A673-401B-AF34-9EE1F7CD3D34}" destId="{4552F135-ABF2-44B2-AFFE-BAB37FBC2DB4}" srcOrd="0" destOrd="0" parTransId="{310B3F2E-A4FD-4C15-9EA9-5995E24C4D75}" sibTransId="{D49BE452-4FDF-4583-877E-D699E5F253BD}"/>
    <dgm:cxn modelId="{7749A7BE-DEA8-4837-A2C1-2218A3E204DE}" srcId="{DAD1CD1D-26F6-437B-B295-92E7360A41C5}" destId="{EFE4E3A9-3933-4F8A-B796-E51756E73DD4}" srcOrd="0" destOrd="0" parTransId="{BE741754-9305-41C8-859B-CEB93A59AB39}" sibTransId="{74B7393D-542B-4C5A-8B27-E85A23692C21}"/>
    <dgm:cxn modelId="{C74235D8-9F04-4C44-84E2-93F3C1107C8F}" srcId="{EFE4E3A9-3933-4F8A-B796-E51756E73DD4}" destId="{14CE45DA-E6FD-4AC2-A8ED-8BABA0068C2C}" srcOrd="0" destOrd="0" parTransId="{FB0954B3-2163-4284-B93B-6A7F0BA9AFED}" sibTransId="{E48DEDAD-6EA5-4470-B6F0-FE5DBCF3657D}"/>
    <dgm:cxn modelId="{D9D5F8FA-C3AF-40FF-AF31-3E40FA80831E}" srcId="{DAD1CD1D-26F6-437B-B295-92E7360A41C5}" destId="{8C294C5A-A673-401B-AF34-9EE1F7CD3D34}" srcOrd="1" destOrd="0" parTransId="{12FAE486-E0E4-41B7-8470-D919947C0B9A}" sibTransId="{501C2AE5-F1CF-47AB-A1F0-CCD3BFAE88F2}"/>
    <dgm:cxn modelId="{F228FCFF-2FD1-4E01-A3A3-3F4424476E00}" type="presOf" srcId="{14CE45DA-E6FD-4AC2-A8ED-8BABA0068C2C}" destId="{65A5F02C-D1B2-4883-83AF-50D9B0EDA903}" srcOrd="0" destOrd="0" presId="urn:microsoft.com/office/officeart/2005/8/layout/vList2"/>
    <dgm:cxn modelId="{A6E4038A-B754-41F9-B3AA-0337C4367442}" type="presParOf" srcId="{9D4BACD2-FF5B-44A4-83D9-BFCB01B76FBC}" destId="{BC756C01-F594-4729-8CD6-00A83A803B36}" srcOrd="0" destOrd="0" presId="urn:microsoft.com/office/officeart/2005/8/layout/vList2"/>
    <dgm:cxn modelId="{692E7F7A-BA58-4835-A7E9-A74008140EFC}" type="presParOf" srcId="{9D4BACD2-FF5B-44A4-83D9-BFCB01B76FBC}" destId="{65A5F02C-D1B2-4883-83AF-50D9B0EDA903}" srcOrd="1" destOrd="0" presId="urn:microsoft.com/office/officeart/2005/8/layout/vList2"/>
    <dgm:cxn modelId="{BAC6AA88-E573-4350-91D9-9026C51284BE}" type="presParOf" srcId="{9D4BACD2-FF5B-44A4-83D9-BFCB01B76FBC}" destId="{78CD1602-068C-4CCD-BA8E-295F174177AA}" srcOrd="2" destOrd="0" presId="urn:microsoft.com/office/officeart/2005/8/layout/vList2"/>
    <dgm:cxn modelId="{41D5720C-F490-46F9-B9AA-A8252C13EBF1}" type="presParOf" srcId="{9D4BACD2-FF5B-44A4-83D9-BFCB01B76FBC}" destId="{70719E5F-B1C0-4E17-BA62-283FCC9C5115}" srcOrd="3" destOrd="0" presId="urn:microsoft.com/office/officeart/2005/8/layout/vList2"/>
    <dgm:cxn modelId="{DB8942D1-17BC-4B19-ACB7-32F2BEE2D892}" type="presParOf" srcId="{9D4BACD2-FF5B-44A4-83D9-BFCB01B76FBC}" destId="{3161231E-7CBD-4D0A-BCC2-5CD5909181D3}" srcOrd="4" destOrd="0" presId="urn:microsoft.com/office/officeart/2005/8/layout/vList2"/>
    <dgm:cxn modelId="{5D0667B8-FA6F-42B9-9BE0-4C8251574216}" type="presParOf" srcId="{9D4BACD2-FF5B-44A4-83D9-BFCB01B76FBC}" destId="{1198C3AE-278B-4F0D-85FD-B6DFF389D08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44A5FF-1979-4D18-8BCE-4A7321039D6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DB1DF-13F9-42E8-843D-E8BB0C8A53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The classroom is set to be a </a:t>
          </a:r>
          <a:r>
            <a:rPr lang="en-PH" sz="2400" b="1" dirty="0"/>
            <a:t>2D square grid</a:t>
          </a:r>
          <a:r>
            <a:rPr lang="en-PH" sz="2400" dirty="0"/>
            <a:t> of varying lengths.</a:t>
          </a:r>
          <a:endParaRPr lang="en-US" sz="2400" dirty="0"/>
        </a:p>
      </dgm:t>
    </dgm:pt>
    <dgm:pt modelId="{9E868F85-9FE3-4D49-8D85-150148D75219}" type="parTrans" cxnId="{94E27BF7-3A72-47BA-B538-0F65D6603F52}">
      <dgm:prSet/>
      <dgm:spPr/>
      <dgm:t>
        <a:bodyPr/>
        <a:lstStyle/>
        <a:p>
          <a:endParaRPr lang="en-US" sz="2000"/>
        </a:p>
      </dgm:t>
    </dgm:pt>
    <dgm:pt modelId="{3401BE80-5BB1-4117-9904-CAD5548FA719}" type="sibTrans" cxnId="{94E27BF7-3A72-47BA-B538-0F65D6603F52}">
      <dgm:prSet/>
      <dgm:spPr/>
      <dgm:t>
        <a:bodyPr/>
        <a:lstStyle/>
        <a:p>
          <a:endParaRPr lang="en-US" sz="2000"/>
        </a:p>
      </dgm:t>
    </dgm:pt>
    <dgm:pt modelId="{C86639B9-C4BD-437A-8F99-21F0F7C0DD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Students are either </a:t>
          </a:r>
          <a:r>
            <a:rPr lang="en-PH" sz="2400" b="1" dirty="0"/>
            <a:t>learned or not learned.</a:t>
          </a:r>
          <a:endParaRPr lang="en-US" sz="2400" dirty="0"/>
        </a:p>
      </dgm:t>
    </dgm:pt>
    <dgm:pt modelId="{2C84443C-F9B6-409A-9B96-CB624CB5FF0A}" type="parTrans" cxnId="{B308EF51-9A85-4277-8C54-5DAF693FCB62}">
      <dgm:prSet/>
      <dgm:spPr/>
      <dgm:t>
        <a:bodyPr/>
        <a:lstStyle/>
        <a:p>
          <a:endParaRPr lang="en-US" sz="2000"/>
        </a:p>
      </dgm:t>
    </dgm:pt>
    <dgm:pt modelId="{F457A6FE-9007-4C83-A9C6-57DDB7A7D6FB}" type="sibTrans" cxnId="{B308EF51-9A85-4277-8C54-5DAF693FCB62}">
      <dgm:prSet/>
      <dgm:spPr/>
      <dgm:t>
        <a:bodyPr/>
        <a:lstStyle/>
        <a:p>
          <a:endParaRPr lang="en-US" sz="2000"/>
        </a:p>
      </dgm:t>
    </dgm:pt>
    <dgm:pt modelId="{92911202-3326-4DE3-9576-8630037F9E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Simulations are initialized with 4 different seating arrangements (SA): </a:t>
          </a:r>
          <a:br>
            <a:rPr lang="en-PH" sz="2400" dirty="0"/>
          </a:br>
          <a:r>
            <a:rPr lang="en-PH" sz="2400" b="1" dirty="0"/>
            <a:t>inner corner, outer corner, center, random.</a:t>
          </a:r>
          <a:endParaRPr lang="en-US" sz="2400" dirty="0"/>
        </a:p>
      </dgm:t>
    </dgm:pt>
    <dgm:pt modelId="{114A7F27-7694-4BDA-837A-DA3301C80133}" type="parTrans" cxnId="{5FEBFBDA-7FA8-4921-A353-48B1717A0CC3}">
      <dgm:prSet/>
      <dgm:spPr/>
      <dgm:t>
        <a:bodyPr/>
        <a:lstStyle/>
        <a:p>
          <a:endParaRPr lang="en-US" sz="2000"/>
        </a:p>
      </dgm:t>
    </dgm:pt>
    <dgm:pt modelId="{055D8FBD-EA57-49F7-AE42-C7BB620A0072}" type="sibTrans" cxnId="{5FEBFBDA-7FA8-4921-A353-48B1717A0CC3}">
      <dgm:prSet/>
      <dgm:spPr/>
      <dgm:t>
        <a:bodyPr/>
        <a:lstStyle/>
        <a:p>
          <a:endParaRPr lang="en-US" sz="2000"/>
        </a:p>
      </dgm:t>
    </dgm:pt>
    <dgm:pt modelId="{CFC6D04A-FE97-456B-856A-9CD74AD2F9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The simulation is considered done when all students are learned.</a:t>
          </a:r>
          <a:endParaRPr lang="en-US" sz="2400" dirty="0"/>
        </a:p>
      </dgm:t>
    </dgm:pt>
    <dgm:pt modelId="{94A59CBD-E145-40CA-A596-58A7B518EDB7}" type="parTrans" cxnId="{7DEC7130-10CF-46F2-A31F-01E9720A6431}">
      <dgm:prSet/>
      <dgm:spPr/>
      <dgm:t>
        <a:bodyPr/>
        <a:lstStyle/>
        <a:p>
          <a:endParaRPr lang="en-US" sz="2000"/>
        </a:p>
      </dgm:t>
    </dgm:pt>
    <dgm:pt modelId="{6759E177-AAD4-488B-96B0-8828954552FB}" type="sibTrans" cxnId="{7DEC7130-10CF-46F2-A31F-01E9720A6431}">
      <dgm:prSet/>
      <dgm:spPr/>
      <dgm:t>
        <a:bodyPr/>
        <a:lstStyle/>
        <a:p>
          <a:endParaRPr lang="en-US" sz="2000"/>
        </a:p>
      </dgm:t>
    </dgm:pt>
    <dgm:pt modelId="{85BBE915-C31F-434E-A85A-99E286230D77}" type="pres">
      <dgm:prSet presAssocID="{1644A5FF-1979-4D18-8BCE-4A7321039D66}" presName="root" presStyleCnt="0">
        <dgm:presLayoutVars>
          <dgm:dir/>
          <dgm:resizeHandles val="exact"/>
        </dgm:presLayoutVars>
      </dgm:prSet>
      <dgm:spPr/>
    </dgm:pt>
    <dgm:pt modelId="{D792BB7E-9D47-49D3-A4C5-E9BC6CA8C2D3}" type="pres">
      <dgm:prSet presAssocID="{E5ADB1DF-13F9-42E8-843D-E8BB0C8A5319}" presName="compNode" presStyleCnt="0"/>
      <dgm:spPr/>
    </dgm:pt>
    <dgm:pt modelId="{AF6EA85F-F10E-4304-A4C4-C7F2B2A05613}" type="pres">
      <dgm:prSet presAssocID="{E5ADB1DF-13F9-42E8-843D-E8BB0C8A5319}" presName="bgRect" presStyleLbl="bgShp" presStyleIdx="0" presStyleCnt="4"/>
      <dgm:spPr/>
    </dgm:pt>
    <dgm:pt modelId="{78608E4D-0F84-4BCC-AC03-78637E98C13B}" type="pres">
      <dgm:prSet presAssocID="{E5ADB1DF-13F9-42E8-843D-E8BB0C8A531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39AD934A-86C6-48A0-8E24-258A66445C05}" type="pres">
      <dgm:prSet presAssocID="{E5ADB1DF-13F9-42E8-843D-E8BB0C8A5319}" presName="spaceRect" presStyleCnt="0"/>
      <dgm:spPr/>
    </dgm:pt>
    <dgm:pt modelId="{AF2BBDEF-28CB-4569-B686-71B3F6C734F5}" type="pres">
      <dgm:prSet presAssocID="{E5ADB1DF-13F9-42E8-843D-E8BB0C8A5319}" presName="parTx" presStyleLbl="revTx" presStyleIdx="0" presStyleCnt="4">
        <dgm:presLayoutVars>
          <dgm:chMax val="0"/>
          <dgm:chPref val="0"/>
        </dgm:presLayoutVars>
      </dgm:prSet>
      <dgm:spPr/>
    </dgm:pt>
    <dgm:pt modelId="{4FE2E59F-DA3B-4F67-A679-DC9064119EE2}" type="pres">
      <dgm:prSet presAssocID="{3401BE80-5BB1-4117-9904-CAD5548FA719}" presName="sibTrans" presStyleCnt="0"/>
      <dgm:spPr/>
    </dgm:pt>
    <dgm:pt modelId="{44F508C4-1EE8-4BEF-8EF7-4E1C39A464DC}" type="pres">
      <dgm:prSet presAssocID="{C86639B9-C4BD-437A-8F99-21F0F7C0DDF4}" presName="compNode" presStyleCnt="0"/>
      <dgm:spPr/>
    </dgm:pt>
    <dgm:pt modelId="{64B473DC-4802-48C7-BA4C-462AC00B6040}" type="pres">
      <dgm:prSet presAssocID="{C86639B9-C4BD-437A-8F99-21F0F7C0DDF4}" presName="bgRect" presStyleLbl="bgShp" presStyleIdx="1" presStyleCnt="4"/>
      <dgm:spPr/>
    </dgm:pt>
    <dgm:pt modelId="{A332F321-F095-43C9-B3E8-E5848F793A8D}" type="pres">
      <dgm:prSet presAssocID="{C86639B9-C4BD-437A-8F99-21F0F7C0DD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E7828751-79D9-44D6-A62F-4DD09D482F8F}" type="pres">
      <dgm:prSet presAssocID="{C86639B9-C4BD-437A-8F99-21F0F7C0DDF4}" presName="spaceRect" presStyleCnt="0"/>
      <dgm:spPr/>
    </dgm:pt>
    <dgm:pt modelId="{4478887B-0D88-4B20-86E5-A27E46C00FF7}" type="pres">
      <dgm:prSet presAssocID="{C86639B9-C4BD-437A-8F99-21F0F7C0DDF4}" presName="parTx" presStyleLbl="revTx" presStyleIdx="1" presStyleCnt="4">
        <dgm:presLayoutVars>
          <dgm:chMax val="0"/>
          <dgm:chPref val="0"/>
        </dgm:presLayoutVars>
      </dgm:prSet>
      <dgm:spPr/>
    </dgm:pt>
    <dgm:pt modelId="{2A4F4DDF-0BB7-4BDC-AEA0-5CB1F3BA1100}" type="pres">
      <dgm:prSet presAssocID="{F457A6FE-9007-4C83-A9C6-57DDB7A7D6FB}" presName="sibTrans" presStyleCnt="0"/>
      <dgm:spPr/>
    </dgm:pt>
    <dgm:pt modelId="{BAE59C24-A9D9-4FFC-8E6F-BF9680FA2C51}" type="pres">
      <dgm:prSet presAssocID="{92911202-3326-4DE3-9576-8630037F9ECD}" presName="compNode" presStyleCnt="0"/>
      <dgm:spPr/>
    </dgm:pt>
    <dgm:pt modelId="{F56BABB5-FE44-4B75-95D0-9022A84C8796}" type="pres">
      <dgm:prSet presAssocID="{92911202-3326-4DE3-9576-8630037F9ECD}" presName="bgRect" presStyleLbl="bgShp" presStyleIdx="2" presStyleCnt="4"/>
      <dgm:spPr/>
    </dgm:pt>
    <dgm:pt modelId="{A6C49B2F-36BA-4575-843A-64D469431550}" type="pres">
      <dgm:prSet presAssocID="{92911202-3326-4DE3-9576-8630037F9E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and chairs with solid fill"/>
        </a:ext>
      </dgm:extLst>
    </dgm:pt>
    <dgm:pt modelId="{F8177651-345C-439A-8AFE-B6E920C532CA}" type="pres">
      <dgm:prSet presAssocID="{92911202-3326-4DE3-9576-8630037F9ECD}" presName="spaceRect" presStyleCnt="0"/>
      <dgm:spPr/>
    </dgm:pt>
    <dgm:pt modelId="{52D143FE-E2DC-4A39-BD02-11141B44497B}" type="pres">
      <dgm:prSet presAssocID="{92911202-3326-4DE3-9576-8630037F9ECD}" presName="parTx" presStyleLbl="revTx" presStyleIdx="2" presStyleCnt="4">
        <dgm:presLayoutVars>
          <dgm:chMax val="0"/>
          <dgm:chPref val="0"/>
        </dgm:presLayoutVars>
      </dgm:prSet>
      <dgm:spPr/>
    </dgm:pt>
    <dgm:pt modelId="{1E2C2E76-5F20-4CFF-BCC2-6238D07F2CE1}" type="pres">
      <dgm:prSet presAssocID="{055D8FBD-EA57-49F7-AE42-C7BB620A0072}" presName="sibTrans" presStyleCnt="0"/>
      <dgm:spPr/>
    </dgm:pt>
    <dgm:pt modelId="{A27A60D4-DF17-4A15-87ED-13C0D86832D3}" type="pres">
      <dgm:prSet presAssocID="{CFC6D04A-FE97-456B-856A-9CD74AD2F99D}" presName="compNode" presStyleCnt="0"/>
      <dgm:spPr/>
    </dgm:pt>
    <dgm:pt modelId="{B12C28DC-7F2C-43B7-ADE3-75A9A67611CC}" type="pres">
      <dgm:prSet presAssocID="{CFC6D04A-FE97-456B-856A-9CD74AD2F99D}" presName="bgRect" presStyleLbl="bgShp" presStyleIdx="3" presStyleCnt="4"/>
      <dgm:spPr/>
    </dgm:pt>
    <dgm:pt modelId="{F464A6E7-F714-4EF6-8F11-2C413A4AD765}" type="pres">
      <dgm:prSet presAssocID="{CFC6D04A-FE97-456B-856A-9CD74AD2F99D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292F290B-D9E2-434C-A6E6-72BE45C93271}" type="pres">
      <dgm:prSet presAssocID="{CFC6D04A-FE97-456B-856A-9CD74AD2F99D}" presName="spaceRect" presStyleCnt="0"/>
      <dgm:spPr/>
    </dgm:pt>
    <dgm:pt modelId="{D6D3BCF5-31FF-4BBB-B74E-74EAC9B615DE}" type="pres">
      <dgm:prSet presAssocID="{CFC6D04A-FE97-456B-856A-9CD74AD2F9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DEC7130-10CF-46F2-A31F-01E9720A6431}" srcId="{1644A5FF-1979-4D18-8BCE-4A7321039D66}" destId="{CFC6D04A-FE97-456B-856A-9CD74AD2F99D}" srcOrd="3" destOrd="0" parTransId="{94A59CBD-E145-40CA-A596-58A7B518EDB7}" sibTransId="{6759E177-AAD4-488B-96B0-8828954552FB}"/>
    <dgm:cxn modelId="{50A08F3C-F971-4F5B-9408-421D7220E8D8}" type="presOf" srcId="{1644A5FF-1979-4D18-8BCE-4A7321039D66}" destId="{85BBE915-C31F-434E-A85A-99E286230D77}" srcOrd="0" destOrd="0" presId="urn:microsoft.com/office/officeart/2018/2/layout/IconVerticalSolidList"/>
    <dgm:cxn modelId="{38F3725B-D1AA-4E80-824E-6328C21816D7}" type="presOf" srcId="{92911202-3326-4DE3-9576-8630037F9ECD}" destId="{52D143FE-E2DC-4A39-BD02-11141B44497B}" srcOrd="0" destOrd="0" presId="urn:microsoft.com/office/officeart/2018/2/layout/IconVerticalSolidList"/>
    <dgm:cxn modelId="{4DF69B61-FF6E-48A2-BE4D-4B378CC9CE6E}" type="presOf" srcId="{C86639B9-C4BD-437A-8F99-21F0F7C0DDF4}" destId="{4478887B-0D88-4B20-86E5-A27E46C00FF7}" srcOrd="0" destOrd="0" presId="urn:microsoft.com/office/officeart/2018/2/layout/IconVerticalSolidList"/>
    <dgm:cxn modelId="{34978467-CE17-434E-BB9D-409DDFEF19A5}" type="presOf" srcId="{E5ADB1DF-13F9-42E8-843D-E8BB0C8A5319}" destId="{AF2BBDEF-28CB-4569-B686-71B3F6C734F5}" srcOrd="0" destOrd="0" presId="urn:microsoft.com/office/officeart/2018/2/layout/IconVerticalSolidList"/>
    <dgm:cxn modelId="{B308EF51-9A85-4277-8C54-5DAF693FCB62}" srcId="{1644A5FF-1979-4D18-8BCE-4A7321039D66}" destId="{C86639B9-C4BD-437A-8F99-21F0F7C0DDF4}" srcOrd="1" destOrd="0" parTransId="{2C84443C-F9B6-409A-9B96-CB624CB5FF0A}" sibTransId="{F457A6FE-9007-4C83-A9C6-57DDB7A7D6FB}"/>
    <dgm:cxn modelId="{42263984-A4EA-4CC7-A580-AE58BB4386BB}" type="presOf" srcId="{CFC6D04A-FE97-456B-856A-9CD74AD2F99D}" destId="{D6D3BCF5-31FF-4BBB-B74E-74EAC9B615DE}" srcOrd="0" destOrd="0" presId="urn:microsoft.com/office/officeart/2018/2/layout/IconVerticalSolidList"/>
    <dgm:cxn modelId="{5FEBFBDA-7FA8-4921-A353-48B1717A0CC3}" srcId="{1644A5FF-1979-4D18-8BCE-4A7321039D66}" destId="{92911202-3326-4DE3-9576-8630037F9ECD}" srcOrd="2" destOrd="0" parTransId="{114A7F27-7694-4BDA-837A-DA3301C80133}" sibTransId="{055D8FBD-EA57-49F7-AE42-C7BB620A0072}"/>
    <dgm:cxn modelId="{94E27BF7-3A72-47BA-B538-0F65D6603F52}" srcId="{1644A5FF-1979-4D18-8BCE-4A7321039D66}" destId="{E5ADB1DF-13F9-42E8-843D-E8BB0C8A5319}" srcOrd="0" destOrd="0" parTransId="{9E868F85-9FE3-4D49-8D85-150148D75219}" sibTransId="{3401BE80-5BB1-4117-9904-CAD5548FA719}"/>
    <dgm:cxn modelId="{63FD9612-2971-4634-AE77-C519B6CEDDB1}" type="presParOf" srcId="{85BBE915-C31F-434E-A85A-99E286230D77}" destId="{D792BB7E-9D47-49D3-A4C5-E9BC6CA8C2D3}" srcOrd="0" destOrd="0" presId="urn:microsoft.com/office/officeart/2018/2/layout/IconVerticalSolidList"/>
    <dgm:cxn modelId="{44B9BBA0-FC19-4A39-828A-BB8EC82CAAF7}" type="presParOf" srcId="{D792BB7E-9D47-49D3-A4C5-E9BC6CA8C2D3}" destId="{AF6EA85F-F10E-4304-A4C4-C7F2B2A05613}" srcOrd="0" destOrd="0" presId="urn:microsoft.com/office/officeart/2018/2/layout/IconVerticalSolidList"/>
    <dgm:cxn modelId="{642EA355-D967-4CCC-B4C1-1D4B184CF485}" type="presParOf" srcId="{D792BB7E-9D47-49D3-A4C5-E9BC6CA8C2D3}" destId="{78608E4D-0F84-4BCC-AC03-78637E98C13B}" srcOrd="1" destOrd="0" presId="urn:microsoft.com/office/officeart/2018/2/layout/IconVerticalSolidList"/>
    <dgm:cxn modelId="{38AC68E0-E94F-4593-BEF3-D6090C8AD866}" type="presParOf" srcId="{D792BB7E-9D47-49D3-A4C5-E9BC6CA8C2D3}" destId="{39AD934A-86C6-48A0-8E24-258A66445C05}" srcOrd="2" destOrd="0" presId="urn:microsoft.com/office/officeart/2018/2/layout/IconVerticalSolidList"/>
    <dgm:cxn modelId="{A73D64FB-BFFE-4AC8-9360-6DAB2990142C}" type="presParOf" srcId="{D792BB7E-9D47-49D3-A4C5-E9BC6CA8C2D3}" destId="{AF2BBDEF-28CB-4569-B686-71B3F6C734F5}" srcOrd="3" destOrd="0" presId="urn:microsoft.com/office/officeart/2018/2/layout/IconVerticalSolidList"/>
    <dgm:cxn modelId="{FD19EA94-8D18-473D-9971-C3CE70418A7D}" type="presParOf" srcId="{85BBE915-C31F-434E-A85A-99E286230D77}" destId="{4FE2E59F-DA3B-4F67-A679-DC9064119EE2}" srcOrd="1" destOrd="0" presId="urn:microsoft.com/office/officeart/2018/2/layout/IconVerticalSolidList"/>
    <dgm:cxn modelId="{8AA0F67D-C721-418F-BE98-10F983AE692B}" type="presParOf" srcId="{85BBE915-C31F-434E-A85A-99E286230D77}" destId="{44F508C4-1EE8-4BEF-8EF7-4E1C39A464DC}" srcOrd="2" destOrd="0" presId="urn:microsoft.com/office/officeart/2018/2/layout/IconVerticalSolidList"/>
    <dgm:cxn modelId="{5C1FC828-5A62-4E4D-A516-96D5DEF1AFF5}" type="presParOf" srcId="{44F508C4-1EE8-4BEF-8EF7-4E1C39A464DC}" destId="{64B473DC-4802-48C7-BA4C-462AC00B6040}" srcOrd="0" destOrd="0" presId="urn:microsoft.com/office/officeart/2018/2/layout/IconVerticalSolidList"/>
    <dgm:cxn modelId="{A0F158AF-8881-4FC4-AD4B-B024D749FB2C}" type="presParOf" srcId="{44F508C4-1EE8-4BEF-8EF7-4E1C39A464DC}" destId="{A332F321-F095-43C9-B3E8-E5848F793A8D}" srcOrd="1" destOrd="0" presId="urn:microsoft.com/office/officeart/2018/2/layout/IconVerticalSolidList"/>
    <dgm:cxn modelId="{C0B7838B-433E-4D1A-BB35-F1273B527627}" type="presParOf" srcId="{44F508C4-1EE8-4BEF-8EF7-4E1C39A464DC}" destId="{E7828751-79D9-44D6-A62F-4DD09D482F8F}" srcOrd="2" destOrd="0" presId="urn:microsoft.com/office/officeart/2018/2/layout/IconVerticalSolidList"/>
    <dgm:cxn modelId="{FEB7EA16-724C-48AE-B2A0-B6DDCD15C94D}" type="presParOf" srcId="{44F508C4-1EE8-4BEF-8EF7-4E1C39A464DC}" destId="{4478887B-0D88-4B20-86E5-A27E46C00FF7}" srcOrd="3" destOrd="0" presId="urn:microsoft.com/office/officeart/2018/2/layout/IconVerticalSolidList"/>
    <dgm:cxn modelId="{0EA5A2EA-91A0-485A-9D30-B4455A866B73}" type="presParOf" srcId="{85BBE915-C31F-434E-A85A-99E286230D77}" destId="{2A4F4DDF-0BB7-4BDC-AEA0-5CB1F3BA1100}" srcOrd="3" destOrd="0" presId="urn:microsoft.com/office/officeart/2018/2/layout/IconVerticalSolidList"/>
    <dgm:cxn modelId="{9AF6D75B-57F9-4A77-A733-1B64534B3F85}" type="presParOf" srcId="{85BBE915-C31F-434E-A85A-99E286230D77}" destId="{BAE59C24-A9D9-4FFC-8E6F-BF9680FA2C51}" srcOrd="4" destOrd="0" presId="urn:microsoft.com/office/officeart/2018/2/layout/IconVerticalSolidList"/>
    <dgm:cxn modelId="{2DAC56E2-54D5-4C07-90EF-8EA23CECD364}" type="presParOf" srcId="{BAE59C24-A9D9-4FFC-8E6F-BF9680FA2C51}" destId="{F56BABB5-FE44-4B75-95D0-9022A84C8796}" srcOrd="0" destOrd="0" presId="urn:microsoft.com/office/officeart/2018/2/layout/IconVerticalSolidList"/>
    <dgm:cxn modelId="{85693801-845C-49EC-A712-B2E6CB9CA466}" type="presParOf" srcId="{BAE59C24-A9D9-4FFC-8E6F-BF9680FA2C51}" destId="{A6C49B2F-36BA-4575-843A-64D469431550}" srcOrd="1" destOrd="0" presId="urn:microsoft.com/office/officeart/2018/2/layout/IconVerticalSolidList"/>
    <dgm:cxn modelId="{EF56A9FB-FEB1-4796-9A5E-370CDD0ADDAA}" type="presParOf" srcId="{BAE59C24-A9D9-4FFC-8E6F-BF9680FA2C51}" destId="{F8177651-345C-439A-8AFE-B6E920C532CA}" srcOrd="2" destOrd="0" presId="urn:microsoft.com/office/officeart/2018/2/layout/IconVerticalSolidList"/>
    <dgm:cxn modelId="{D46ABAB0-7EC9-4359-B325-A0A53BA90CBB}" type="presParOf" srcId="{BAE59C24-A9D9-4FFC-8E6F-BF9680FA2C51}" destId="{52D143FE-E2DC-4A39-BD02-11141B44497B}" srcOrd="3" destOrd="0" presId="urn:microsoft.com/office/officeart/2018/2/layout/IconVerticalSolidList"/>
    <dgm:cxn modelId="{38FA69A1-177A-4757-BE32-891C6C8D4472}" type="presParOf" srcId="{85BBE915-C31F-434E-A85A-99E286230D77}" destId="{1E2C2E76-5F20-4CFF-BCC2-6238D07F2CE1}" srcOrd="5" destOrd="0" presId="urn:microsoft.com/office/officeart/2018/2/layout/IconVerticalSolidList"/>
    <dgm:cxn modelId="{489B3D19-C8AE-42F2-9208-5421C20C13F6}" type="presParOf" srcId="{85BBE915-C31F-434E-A85A-99E286230D77}" destId="{A27A60D4-DF17-4A15-87ED-13C0D86832D3}" srcOrd="6" destOrd="0" presId="urn:microsoft.com/office/officeart/2018/2/layout/IconVerticalSolidList"/>
    <dgm:cxn modelId="{B087C0B5-8C75-4961-8149-9B5B8B2814AF}" type="presParOf" srcId="{A27A60D4-DF17-4A15-87ED-13C0D86832D3}" destId="{B12C28DC-7F2C-43B7-ADE3-75A9A67611CC}" srcOrd="0" destOrd="0" presId="urn:microsoft.com/office/officeart/2018/2/layout/IconVerticalSolidList"/>
    <dgm:cxn modelId="{89177CFB-2BE6-4805-B349-C392F75E7CE7}" type="presParOf" srcId="{A27A60D4-DF17-4A15-87ED-13C0D86832D3}" destId="{F464A6E7-F714-4EF6-8F11-2C413A4AD765}" srcOrd="1" destOrd="0" presId="urn:microsoft.com/office/officeart/2018/2/layout/IconVerticalSolidList"/>
    <dgm:cxn modelId="{E9375D70-F519-4725-BB5C-C252903C2C0A}" type="presParOf" srcId="{A27A60D4-DF17-4A15-87ED-13C0D86832D3}" destId="{292F290B-D9E2-434C-A6E6-72BE45C93271}" srcOrd="2" destOrd="0" presId="urn:microsoft.com/office/officeart/2018/2/layout/IconVerticalSolidList"/>
    <dgm:cxn modelId="{10F938A4-D175-442B-887E-D79DCAD916DD}" type="presParOf" srcId="{A27A60D4-DF17-4A15-87ED-13C0D86832D3}" destId="{D6D3BCF5-31FF-4BBB-B74E-74EAC9B615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84D98-B154-4595-9E7B-6D9253FD1C42}">
      <dsp:nvSpPr>
        <dsp:cNvPr id="0" name=""/>
        <dsp:cNvSpPr/>
      </dsp:nvSpPr>
      <dsp:spPr>
        <a:xfrm>
          <a:off x="0" y="2169"/>
          <a:ext cx="116254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609BF-17E3-4EED-BA0D-C0134FB380E4}">
      <dsp:nvSpPr>
        <dsp:cNvPr id="0" name=""/>
        <dsp:cNvSpPr/>
      </dsp:nvSpPr>
      <dsp:spPr>
        <a:xfrm>
          <a:off x="0" y="2169"/>
          <a:ext cx="11625470" cy="147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200" kern="1200" dirty="0"/>
            <a:t>Improve students’ conceptual understanding and problem-solving skills compared to traditional instruction</a:t>
          </a:r>
          <a:endParaRPr lang="en-US" sz="3200" kern="1200" dirty="0"/>
        </a:p>
      </dsp:txBody>
      <dsp:txXfrm>
        <a:off x="0" y="2169"/>
        <a:ext cx="11625470" cy="1479746"/>
      </dsp:txXfrm>
    </dsp:sp>
    <dsp:sp modelId="{FCB05256-DB67-44F5-A435-D8403A2BC2BB}">
      <dsp:nvSpPr>
        <dsp:cNvPr id="0" name=""/>
        <dsp:cNvSpPr/>
      </dsp:nvSpPr>
      <dsp:spPr>
        <a:xfrm>
          <a:off x="0" y="1481916"/>
          <a:ext cx="116254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4ACFE-703B-4B1F-8F06-276A321F2889}">
      <dsp:nvSpPr>
        <dsp:cNvPr id="0" name=""/>
        <dsp:cNvSpPr/>
      </dsp:nvSpPr>
      <dsp:spPr>
        <a:xfrm>
          <a:off x="0" y="1481916"/>
          <a:ext cx="11625470" cy="147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200" kern="1200" dirty="0"/>
            <a:t>Benefit groups even if no one in it initially knew the answer</a:t>
          </a:r>
          <a:endParaRPr lang="en-US" sz="3200" kern="1200" dirty="0"/>
        </a:p>
      </dsp:txBody>
      <dsp:txXfrm>
        <a:off x="0" y="1481916"/>
        <a:ext cx="11625470" cy="1479746"/>
      </dsp:txXfrm>
    </dsp:sp>
    <dsp:sp modelId="{4B17716F-2C68-4B0B-9707-3322E821176C}">
      <dsp:nvSpPr>
        <dsp:cNvPr id="0" name=""/>
        <dsp:cNvSpPr/>
      </dsp:nvSpPr>
      <dsp:spPr>
        <a:xfrm>
          <a:off x="0" y="2961662"/>
          <a:ext cx="116254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26D91-00B9-47DC-8FC3-FB6ED06B3F96}">
      <dsp:nvSpPr>
        <dsp:cNvPr id="0" name=""/>
        <dsp:cNvSpPr/>
      </dsp:nvSpPr>
      <dsp:spPr>
        <a:xfrm>
          <a:off x="0" y="2961662"/>
          <a:ext cx="11625470" cy="147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200" kern="1200" dirty="0"/>
            <a:t>Students with less background knowledge learn as much as students with more background knowledge </a:t>
          </a:r>
          <a:r>
            <a:rPr lang="en-PH" sz="2400" kern="1200" dirty="0"/>
            <a:t>(vs traditional instruction)</a:t>
          </a:r>
          <a:endParaRPr lang="en-US" sz="3200" kern="1200" dirty="0"/>
        </a:p>
      </dsp:txBody>
      <dsp:txXfrm>
        <a:off x="0" y="2961662"/>
        <a:ext cx="11625470" cy="1479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56C01-F594-4729-8CD6-00A83A803B36}">
      <dsp:nvSpPr>
        <dsp:cNvPr id="0" name=""/>
        <dsp:cNvSpPr/>
      </dsp:nvSpPr>
      <dsp:spPr>
        <a:xfrm>
          <a:off x="0" y="15551"/>
          <a:ext cx="1162547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 dirty="0"/>
            <a:t>Learning rate</a:t>
          </a:r>
        </a:p>
      </dsp:txBody>
      <dsp:txXfrm>
        <a:off x="37696" y="53247"/>
        <a:ext cx="11550078" cy="696808"/>
      </dsp:txXfrm>
    </dsp:sp>
    <dsp:sp modelId="{65A5F02C-D1B2-4883-83AF-50D9B0EDA903}">
      <dsp:nvSpPr>
        <dsp:cNvPr id="0" name=""/>
        <dsp:cNvSpPr/>
      </dsp:nvSpPr>
      <dsp:spPr>
        <a:xfrm>
          <a:off x="0" y="787751"/>
          <a:ext cx="1162547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0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How does the number of learned students develop over time?</a:t>
          </a:r>
        </a:p>
      </dsp:txBody>
      <dsp:txXfrm>
        <a:off x="0" y="787751"/>
        <a:ext cx="11625470" cy="496800"/>
      </dsp:txXfrm>
    </dsp:sp>
    <dsp:sp modelId="{78CD1602-068C-4CCD-BA8E-295F174177AA}">
      <dsp:nvSpPr>
        <dsp:cNvPr id="0" name=""/>
        <dsp:cNvSpPr/>
      </dsp:nvSpPr>
      <dsp:spPr>
        <a:xfrm>
          <a:off x="0" y="1284551"/>
          <a:ext cx="1162547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/>
            <a:t>Traditional vs peer instruction</a:t>
          </a:r>
        </a:p>
      </dsp:txBody>
      <dsp:txXfrm>
        <a:off x="37696" y="1322247"/>
        <a:ext cx="11550078" cy="696808"/>
      </dsp:txXfrm>
    </dsp:sp>
    <dsp:sp modelId="{70719E5F-B1C0-4E17-BA62-283FCC9C5115}">
      <dsp:nvSpPr>
        <dsp:cNvPr id="0" name=""/>
        <dsp:cNvSpPr/>
      </dsp:nvSpPr>
      <dsp:spPr>
        <a:xfrm>
          <a:off x="0" y="2056751"/>
          <a:ext cx="1162547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0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When is peer instruction better than traditional instruction?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Which factors lead to a difference in performance?</a:t>
          </a:r>
        </a:p>
      </dsp:txBody>
      <dsp:txXfrm>
        <a:off x="0" y="2056751"/>
        <a:ext cx="11625470" cy="869400"/>
      </dsp:txXfrm>
    </dsp:sp>
    <dsp:sp modelId="{3161231E-7CBD-4D0A-BCC2-5CD5909181D3}">
      <dsp:nvSpPr>
        <dsp:cNvPr id="0" name=""/>
        <dsp:cNvSpPr/>
      </dsp:nvSpPr>
      <dsp:spPr>
        <a:xfrm>
          <a:off x="0" y="2926152"/>
          <a:ext cx="1162547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 dirty="0"/>
            <a:t>Spatial position of high aptitude students in class</a:t>
          </a:r>
        </a:p>
      </dsp:txBody>
      <dsp:txXfrm>
        <a:off x="37696" y="2963848"/>
        <a:ext cx="11550078" cy="696808"/>
      </dsp:txXfrm>
    </dsp:sp>
    <dsp:sp modelId="{1198C3AE-278B-4F0D-85FD-B6DFF389D083}">
      <dsp:nvSpPr>
        <dsp:cNvPr id="0" name=""/>
        <dsp:cNvSpPr/>
      </dsp:nvSpPr>
      <dsp:spPr>
        <a:xfrm>
          <a:off x="0" y="3698352"/>
          <a:ext cx="11625470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0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How does the positioning of learned students affect the learning rate of the </a:t>
          </a:r>
          <a:br>
            <a:rPr lang="en-PH" sz="2300" kern="1200" dirty="0"/>
          </a:br>
          <a:r>
            <a:rPr lang="en-PH" sz="2300" kern="1200" dirty="0"/>
            <a:t>class for peer instruction?</a:t>
          </a:r>
        </a:p>
      </dsp:txBody>
      <dsp:txXfrm>
        <a:off x="0" y="3698352"/>
        <a:ext cx="11625470" cy="729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EA85F-F10E-4304-A4C4-C7F2B2A05613}">
      <dsp:nvSpPr>
        <dsp:cNvPr id="0" name=""/>
        <dsp:cNvSpPr/>
      </dsp:nvSpPr>
      <dsp:spPr>
        <a:xfrm>
          <a:off x="0" y="4012"/>
          <a:ext cx="11625470" cy="905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608E4D-0F84-4BCC-AC03-78637E98C13B}">
      <dsp:nvSpPr>
        <dsp:cNvPr id="0" name=""/>
        <dsp:cNvSpPr/>
      </dsp:nvSpPr>
      <dsp:spPr>
        <a:xfrm>
          <a:off x="273914" y="207750"/>
          <a:ext cx="498514" cy="498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2BBDEF-28CB-4569-B686-71B3F6C734F5}">
      <dsp:nvSpPr>
        <dsp:cNvPr id="0" name=""/>
        <dsp:cNvSpPr/>
      </dsp:nvSpPr>
      <dsp:spPr>
        <a:xfrm>
          <a:off x="1046343" y="4012"/>
          <a:ext cx="10563011" cy="93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7" tIns="98827" rIns="98827" bIns="9882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The classroom is set to be a </a:t>
          </a:r>
          <a:r>
            <a:rPr lang="en-PH" sz="2400" b="1" kern="1200" dirty="0"/>
            <a:t>2D square grid</a:t>
          </a:r>
          <a:r>
            <a:rPr lang="en-PH" sz="2400" kern="1200" dirty="0"/>
            <a:t> of varying lengths.</a:t>
          </a:r>
          <a:endParaRPr lang="en-US" sz="2400" kern="1200" dirty="0"/>
        </a:p>
      </dsp:txBody>
      <dsp:txXfrm>
        <a:off x="1046343" y="4012"/>
        <a:ext cx="10563011" cy="933800"/>
      </dsp:txXfrm>
    </dsp:sp>
    <dsp:sp modelId="{64B473DC-4802-48C7-BA4C-462AC00B6040}">
      <dsp:nvSpPr>
        <dsp:cNvPr id="0" name=""/>
        <dsp:cNvSpPr/>
      </dsp:nvSpPr>
      <dsp:spPr>
        <a:xfrm>
          <a:off x="0" y="1171263"/>
          <a:ext cx="11625470" cy="905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2F321-F095-43C9-B3E8-E5848F793A8D}">
      <dsp:nvSpPr>
        <dsp:cNvPr id="0" name=""/>
        <dsp:cNvSpPr/>
      </dsp:nvSpPr>
      <dsp:spPr>
        <a:xfrm>
          <a:off x="273914" y="1375001"/>
          <a:ext cx="498514" cy="4980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78887B-0D88-4B20-86E5-A27E46C00FF7}">
      <dsp:nvSpPr>
        <dsp:cNvPr id="0" name=""/>
        <dsp:cNvSpPr/>
      </dsp:nvSpPr>
      <dsp:spPr>
        <a:xfrm>
          <a:off x="1046343" y="1171263"/>
          <a:ext cx="10563011" cy="93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7" tIns="98827" rIns="98827" bIns="9882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Students are either </a:t>
          </a:r>
          <a:r>
            <a:rPr lang="en-PH" sz="2400" b="1" kern="1200" dirty="0"/>
            <a:t>learned or not learned.</a:t>
          </a:r>
          <a:endParaRPr lang="en-US" sz="2400" kern="1200" dirty="0"/>
        </a:p>
      </dsp:txBody>
      <dsp:txXfrm>
        <a:off x="1046343" y="1171263"/>
        <a:ext cx="10563011" cy="933800"/>
      </dsp:txXfrm>
    </dsp:sp>
    <dsp:sp modelId="{F56BABB5-FE44-4B75-95D0-9022A84C8796}">
      <dsp:nvSpPr>
        <dsp:cNvPr id="0" name=""/>
        <dsp:cNvSpPr/>
      </dsp:nvSpPr>
      <dsp:spPr>
        <a:xfrm>
          <a:off x="0" y="2338514"/>
          <a:ext cx="11625470" cy="905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C49B2F-36BA-4575-843A-64D469431550}">
      <dsp:nvSpPr>
        <dsp:cNvPr id="0" name=""/>
        <dsp:cNvSpPr/>
      </dsp:nvSpPr>
      <dsp:spPr>
        <a:xfrm>
          <a:off x="273914" y="2542253"/>
          <a:ext cx="498514" cy="4980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D143FE-E2DC-4A39-BD02-11141B44497B}">
      <dsp:nvSpPr>
        <dsp:cNvPr id="0" name=""/>
        <dsp:cNvSpPr/>
      </dsp:nvSpPr>
      <dsp:spPr>
        <a:xfrm>
          <a:off x="1046343" y="2338514"/>
          <a:ext cx="10563011" cy="93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7" tIns="98827" rIns="98827" bIns="9882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Simulations are initialized with 4 different seating arrangements (SA): </a:t>
          </a:r>
          <a:br>
            <a:rPr lang="en-PH" sz="2400" kern="1200" dirty="0"/>
          </a:br>
          <a:r>
            <a:rPr lang="en-PH" sz="2400" b="1" kern="1200" dirty="0"/>
            <a:t>inner corner, outer corner, center, random.</a:t>
          </a:r>
          <a:endParaRPr lang="en-US" sz="2400" kern="1200" dirty="0"/>
        </a:p>
      </dsp:txBody>
      <dsp:txXfrm>
        <a:off x="1046343" y="2338514"/>
        <a:ext cx="10563011" cy="933800"/>
      </dsp:txXfrm>
    </dsp:sp>
    <dsp:sp modelId="{B12C28DC-7F2C-43B7-ADE3-75A9A67611CC}">
      <dsp:nvSpPr>
        <dsp:cNvPr id="0" name=""/>
        <dsp:cNvSpPr/>
      </dsp:nvSpPr>
      <dsp:spPr>
        <a:xfrm>
          <a:off x="0" y="3505765"/>
          <a:ext cx="11625470" cy="905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64A6E7-F714-4EF6-8F11-2C413A4AD765}">
      <dsp:nvSpPr>
        <dsp:cNvPr id="0" name=""/>
        <dsp:cNvSpPr/>
      </dsp:nvSpPr>
      <dsp:spPr>
        <a:xfrm>
          <a:off x="273914" y="3709504"/>
          <a:ext cx="498514" cy="498027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D3BCF5-31FF-4BBB-B74E-74EAC9B615DE}">
      <dsp:nvSpPr>
        <dsp:cNvPr id="0" name=""/>
        <dsp:cNvSpPr/>
      </dsp:nvSpPr>
      <dsp:spPr>
        <a:xfrm>
          <a:off x="1046343" y="3505765"/>
          <a:ext cx="10563011" cy="93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7" tIns="98827" rIns="98827" bIns="9882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The simulation is considered done when all students are learned.</a:t>
          </a:r>
          <a:endParaRPr lang="en-US" sz="2400" kern="1200" dirty="0"/>
        </a:p>
      </dsp:txBody>
      <dsp:txXfrm>
        <a:off x="1046343" y="3505765"/>
        <a:ext cx="10563011" cy="933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10/22/2024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Re: safe option - the performance advantage of traditional over PI is not as pronounced as the performance advantage of PI over traditional.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689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2024.11.04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2024.11.04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2024.11.04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2024.11.04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Classroom learning dynamics using a cellular automata spatiotemporal model comparing peer instruction and traditional instruction</a:t>
            </a:r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H" dirty="0"/>
              <a:t>IPL Progress Report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2024.11.04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7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6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51.png"/><Relationship Id="rId5" Type="http://schemas.microsoft.com/office/2007/relationships/media" Target="../media/media7.mp4"/><Relationship Id="rId10" Type="http://schemas.openxmlformats.org/officeDocument/2006/relationships/image" Target="../media/image50.png"/><Relationship Id="rId4" Type="http://schemas.openxmlformats.org/officeDocument/2006/relationships/video" Target="../media/media6.mp4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Classroom learning dynamics using a cellular automata spatiotemporal model comparing peer instruction and traditional instruction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Instrumentation Physics Laboratory</a:t>
            </a:r>
          </a:p>
          <a:p>
            <a:r>
              <a:rPr lang="en-PH" dirty="0"/>
              <a:t>AY 2024-2025 1</a:t>
            </a:r>
            <a:r>
              <a:rPr lang="en-PH" baseline="30000" dirty="0"/>
              <a:t>st</a:t>
            </a:r>
            <a:r>
              <a:rPr lang="en-PH" dirty="0"/>
              <a:t> Sem Progress Report</a:t>
            </a:r>
          </a:p>
          <a:p>
            <a:r>
              <a:rPr lang="en-PH" dirty="0"/>
              <a:t>November 4,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BS4+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4AF652-423E-CED8-E4E9-9837349D17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sz="4800" dirty="0"/>
                  <a:t>Homogenous student learning rate </a:t>
                </a:r>
                <a14:m>
                  <m:oMath xmlns:m="http://schemas.openxmlformats.org/officeDocument/2006/math">
                    <m:r>
                      <a:rPr lang="en-PH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PH" sz="4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PH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4AF652-423E-CED8-E4E9-9837349D1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47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F59D2-983A-31F8-F925-07602FE9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82F5A-9FF4-117C-49AF-99EFDAAF2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62879-DDFC-B16C-A5D8-2ECBEA904F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92EB2-EFC8-763D-A515-C0143529E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623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A236B-4515-38CE-ED98-63079843C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B3E94-16C7-17E9-750E-3E7949DC8C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sz="4800" dirty="0"/>
                  <a:t>Heterogenous student learning rate </a:t>
                </a:r>
                <a14:m>
                  <m:oMath xmlns:m="http://schemas.openxmlformats.org/officeDocument/2006/math">
                    <m:r>
                      <a:rPr lang="en-PH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PH" sz="4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PH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B3E94-16C7-17E9-750E-3E7949DC8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47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EBB37-68D2-9414-0A12-5A1B5975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BDC3F-6DB6-9977-1D47-AEA074F75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A4343-154C-0C2A-7A17-5F2CBC9F29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260ECE-A09B-640C-B0F3-AD4E1339971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103687" y="3128286"/>
                <a:ext cx="9983414" cy="274864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sz="320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PH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PH" sz="2400" dirty="0"/>
              </a:p>
              <a:p>
                <a:pPr marL="0" indent="0">
                  <a:buNone/>
                </a:pPr>
                <a:endParaRPr lang="en-PH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F8260ECE-A09B-640C-B0F3-AD4E13399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103687" y="3128286"/>
                <a:ext cx="9983414" cy="27486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58A437-F568-A096-E651-242CBF99C737}"/>
                  </a:ext>
                </a:extLst>
              </p:cNvPr>
              <p:cNvSpPr txBox="1"/>
              <p:nvPr/>
            </p:nvSpPr>
            <p:spPr>
              <a:xfrm>
                <a:off x="3077488" y="4873124"/>
                <a:ext cx="6035812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∈{0.1, 0.2, …0.9, 1.0}</m:t>
                    </m:r>
                  </m:oMath>
                </a14:m>
                <a:endParaRPr lang="en-P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58A437-F568-A096-E651-242CBF99C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488" y="4873124"/>
                <a:ext cx="6035812" cy="491417"/>
              </a:xfrm>
              <a:prstGeom prst="rect">
                <a:avLst/>
              </a:prstGeom>
              <a:blipFill>
                <a:blip r:embed="rId4"/>
                <a:stretch>
                  <a:fillRect l="-303" r="-808" b="-111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52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0E5AA7EA-326A-3898-1ED1-6071C2D624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PH" b="0" dirty="0"/>
                  <a:t>Class learning rate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PH" dirty="0"/>
                  <a:t> with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dirty="0"/>
                  <a:t> (higher is better)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0E5AA7EA-326A-3898-1ED1-6071C2D62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37" t="-12598" b="-2598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9944E-C449-9597-CF52-EA321379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E166F-CA60-8192-CAAA-038333B63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55082-36F6-87F2-4580-FCE8D5F95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p:pic>
        <p:nvPicPr>
          <p:cNvPr id="9" name="Content Placeholder 8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7FA7D83-7FB2-27E5-3FF0-187A557D3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0" y="1717126"/>
            <a:ext cx="5400000" cy="3600000"/>
          </a:xfrm>
        </p:spPr>
      </p:pic>
      <p:pic>
        <p:nvPicPr>
          <p:cNvPr id="11" name="Picture 10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81DB043C-C64C-5125-B3ED-8F3F17E80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00" y="1717126"/>
            <a:ext cx="54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BD40D-EA12-5D56-AC58-7BFF299F6A02}"/>
                  </a:ext>
                </a:extLst>
              </p:cNvPr>
              <p:cNvSpPr txBox="1"/>
              <p:nvPr/>
            </p:nvSpPr>
            <p:spPr>
              <a:xfrm>
                <a:off x="464001" y="5518876"/>
                <a:ext cx="112195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/>
                  <a:t>For smaller learning coefficients 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2400" dirty="0"/>
                  <a:t>, classrooms using PI have higher learning rates compared to their traditional counterparts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BD40D-EA12-5D56-AC58-7BFF299F6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1" y="5518876"/>
                <a:ext cx="11219542" cy="830997"/>
              </a:xfrm>
              <a:prstGeom prst="rect">
                <a:avLst/>
              </a:prstGeom>
              <a:blipFill>
                <a:blip r:embed="rId5"/>
                <a:stretch>
                  <a:fillRect l="-815" t="-5839" b="-1532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4550AC-6E53-F07C-29B3-B9D9CFF5785F}"/>
                  </a:ext>
                </a:extLst>
              </p:cNvPr>
              <p:cNvSpPr txBox="1"/>
              <p:nvPr/>
            </p:nvSpPr>
            <p:spPr>
              <a:xfrm>
                <a:off x="283265" y="2141018"/>
                <a:ext cx="461665" cy="27077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square" rtlCol="0">
                <a:spAutoFit/>
              </a:bodyPr>
              <a:lstStyle/>
              <a:p>
                <a:pPr algn="ctr"/>
                <a:r>
                  <a:rPr lang="en-PH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PH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PH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PH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PH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4550AC-6E53-F07C-29B3-B9D9CFF57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5" y="2141018"/>
                <a:ext cx="461665" cy="2707748"/>
              </a:xfrm>
              <a:prstGeom prst="rect">
                <a:avLst/>
              </a:prstGeom>
              <a:blipFill>
                <a:blip r:embed="rId6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87A9C-5609-3940-DD5F-3B76466F540C}"/>
                  </a:ext>
                </a:extLst>
              </p:cNvPr>
              <p:cNvSpPr txBox="1"/>
              <p:nvPr/>
            </p:nvSpPr>
            <p:spPr>
              <a:xfrm>
                <a:off x="6112556" y="2163252"/>
                <a:ext cx="461665" cy="27077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PH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PH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PH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PH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PH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87A9C-5609-3940-DD5F-3B76466F5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556" y="2163252"/>
                <a:ext cx="461665" cy="2707748"/>
              </a:xfrm>
              <a:prstGeom prst="rect">
                <a:avLst/>
              </a:prstGeom>
              <a:blipFill>
                <a:blip r:embed="rId7"/>
                <a:stretch>
                  <a:fillRect r="-10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7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0A917E-4C8A-FF61-9FF4-7E7DDFB0A0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b="0" dirty="0"/>
                  <a:t>Time </a:t>
                </a:r>
                <a:r>
                  <a:rPr lang="en-PH" b="0" dirty="0" err="1"/>
                  <a:t>to</a:t>
                </a:r>
                <a:r>
                  <a:rPr lang="en-PH" b="0" dirty="0"/>
                  <a:t>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with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dirty="0"/>
                  <a:t> (lower is better)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0A917E-4C8A-FF61-9FF4-7E7DDFB0A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5BE41-1C95-5C7E-6BDD-BDD5AFC1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C618E-18F8-63A6-8615-D50A06FD2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A5189A-92B8-6B58-ED00-A607557CB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812DE871-55B6-F77C-AEA6-382B8AFCD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6" y="1692562"/>
            <a:ext cx="5400000" cy="3600000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BF110C-0430-C337-7700-E7F10A44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16" y="1692562"/>
            <a:ext cx="54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CE5004-BDA4-738A-B14E-7B19C17D8356}"/>
                  </a:ext>
                </a:extLst>
              </p:cNvPr>
              <p:cNvSpPr txBox="1"/>
              <p:nvPr/>
            </p:nvSpPr>
            <p:spPr>
              <a:xfrm>
                <a:off x="515515" y="5403352"/>
                <a:ext cx="112640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000" dirty="0"/>
                  <a:t>In smaller classrooms with small learning coefficients </a:t>
                </a:r>
                <a14:m>
                  <m:oMath xmlns:m="http://schemas.openxmlformats.org/officeDocument/2006/math">
                    <m:r>
                      <a:rPr lang="en-PH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PH" sz="2000" dirty="0"/>
                  <a:t>, the PI set-up can yield less time to learn compared to the traditional set up. In bigger classrooms, the traditional set ups are always better in terms of time to learn.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CE5004-BDA4-738A-B14E-7B19C17D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15" y="5403352"/>
                <a:ext cx="11264001" cy="1015663"/>
              </a:xfrm>
              <a:prstGeom prst="rect">
                <a:avLst/>
              </a:prstGeom>
              <a:blipFill>
                <a:blip r:embed="rId5"/>
                <a:stretch>
                  <a:fillRect l="-596" t="-2395" b="-95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6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8A4E31A-7167-9820-18C4-52F3CC6DD4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sz="3600" b="0" dirty="0"/>
                  <a:t>Time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sz="3600" dirty="0"/>
                  <a:t> with </a:t>
                </a:r>
                <a14:m>
                  <m:oMath xmlns:m="http://schemas.openxmlformats.org/officeDocument/2006/math">
                    <m:r>
                      <a:rPr lang="en-PH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PH" sz="3600" dirty="0"/>
                  <a:t> (PI vs. Traditional)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8A4E31A-7167-9820-18C4-52F3CC6DD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32" t="-6299" b="-188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27E1C-8961-5EC7-E2D4-3F22FDF6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AFC8-9BEF-1FD9-F9AD-1258DB917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C05D74-7BDF-4FEA-7AAC-8DB9A4147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p:pic>
        <p:nvPicPr>
          <p:cNvPr id="11" name="Content Placeholder 10" descr="A screen shot of a graph&#10;&#10;Description automatically generated">
            <a:extLst>
              <a:ext uri="{FF2B5EF4-FFF2-40B4-BE49-F238E27FC236}">
                <a16:creationId xmlns:a16="http://schemas.microsoft.com/office/drawing/2014/main" id="{79C6A478-AE3A-95B0-83F2-33668BDBD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81" y="1697155"/>
            <a:ext cx="5911982" cy="44434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F82EF1-B635-C645-4B9F-60664110C5E6}"/>
              </a:ext>
            </a:extLst>
          </p:cNvPr>
          <p:cNvSpPr txBox="1"/>
          <p:nvPr/>
        </p:nvSpPr>
        <p:spPr>
          <a:xfrm>
            <a:off x="10659899" y="3638071"/>
            <a:ext cx="91463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800" dirty="0"/>
              <a:t>PI (inner corner)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7027B-BA32-A70C-D760-4B98C4DC6953}"/>
              </a:ext>
            </a:extLst>
          </p:cNvPr>
          <p:cNvSpPr txBox="1"/>
          <p:nvPr/>
        </p:nvSpPr>
        <p:spPr>
          <a:xfrm>
            <a:off x="10659899" y="3452544"/>
            <a:ext cx="86123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H" sz="900" dirty="0"/>
              <a:t>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044FC-B687-D026-E51F-F5D59F4937D7}"/>
                  </a:ext>
                </a:extLst>
              </p:cNvPr>
              <p:cNvSpPr txBox="1"/>
              <p:nvPr/>
            </p:nvSpPr>
            <p:spPr>
              <a:xfrm>
                <a:off x="454868" y="2670532"/>
                <a:ext cx="480211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800" dirty="0"/>
                  <a:t>For higher learning coefficient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H" sz="2800" b="0" dirty="0"/>
                  <a:t>, peer instruction starts to perform worse at </a:t>
                </a:r>
                <a:r>
                  <a:rPr lang="en-PH" sz="2800" dirty="0"/>
                  <a:t>higher </a:t>
                </a:r>
                <a:r>
                  <a:rPr lang="en-PH" sz="2800" b="0" dirty="0"/>
                  <a:t>class sizes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044FC-B687-D026-E51F-F5D59F493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" y="2670532"/>
                <a:ext cx="4802114" cy="1815882"/>
              </a:xfrm>
              <a:prstGeom prst="rect">
                <a:avLst/>
              </a:prstGeom>
              <a:blipFill>
                <a:blip r:embed="rId4"/>
                <a:stretch>
                  <a:fillRect l="-2668" t="-3356" r="-2541" b="-838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60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54587-471E-A0DA-202D-974683A37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98DDF-BF75-0232-0ACC-93A63E8524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sz="4800" dirty="0"/>
                  <a:t>Heterogenous student learning rate </a:t>
                </a:r>
                <a14:m>
                  <m:oMath xmlns:m="http://schemas.openxmlformats.org/officeDocument/2006/math">
                    <m:r>
                      <a:rPr lang="en-PH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PH" sz="4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PH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98DDF-BF75-0232-0ACC-93A63E852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47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24ABE-9EE0-8B26-5E9C-E31883F5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3E08-C1AF-1153-DEC7-A00D22E7E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3939E-A4C2-57CD-AF50-D33F86D97D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21EC1B3-3520-A4C5-CF7D-CE6C840ED9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103687" y="3128286"/>
                <a:ext cx="9983414" cy="274864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sz="320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PH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32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PH" sz="2400" dirty="0"/>
              </a:p>
              <a:p>
                <a:pPr marL="0" indent="0">
                  <a:buNone/>
                </a:pPr>
                <a:endParaRPr lang="en-PH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21EC1B3-3520-A4C5-CF7D-CE6C840ED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103687" y="3128286"/>
                <a:ext cx="9983414" cy="27486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866891-4DA2-EE72-B969-79DC08F401A4}"/>
                  </a:ext>
                </a:extLst>
              </p:cNvPr>
              <p:cNvSpPr txBox="1"/>
              <p:nvPr/>
            </p:nvSpPr>
            <p:spPr>
              <a:xfrm>
                <a:off x="2942453" y="4873124"/>
                <a:ext cx="6305883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𝛿𝜆</m:t>
                    </m:r>
                  </m:oMath>
                </a14:m>
                <a:r>
                  <a:rPr lang="en-PH" sz="2400" dirty="0"/>
                  <a:t>		</a:t>
                </a:r>
                <a14:m>
                  <m:oMath xmlns:m="http://schemas.openxmlformats.org/officeDocument/2006/math"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𝛿𝜆</m:t>
                    </m:r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∈{0.0, 0.1, 0.2, 0.3, 0.4}</m:t>
                    </m:r>
                  </m:oMath>
                </a14:m>
                <a:endParaRPr lang="en-PH" sz="2400" dirty="0"/>
              </a:p>
              <a:p>
                <a:pPr marL="0" indent="0">
                  <a:buNone/>
                </a:pPr>
                <a:r>
                  <a:rPr lang="en-PH" sz="24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PH" sz="24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P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866891-4DA2-EE72-B969-79DC08F40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453" y="4873124"/>
                <a:ext cx="6305883" cy="860748"/>
              </a:xfrm>
              <a:prstGeom prst="rect">
                <a:avLst/>
              </a:prstGeom>
              <a:blipFill>
                <a:blip r:embed="rId4"/>
                <a:stretch>
                  <a:fillRect l="-290" r="-58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70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8BF56-F4A2-FC33-D4D1-ADA7B05D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C993C-3023-3B23-7ED9-7DE8680C0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3DAF7-650D-2FE0-AF81-B55B519BA5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  <p:pic>
        <p:nvPicPr>
          <p:cNvPr id="7" name="2DBPCAIH-inner_corner-128-0.1-0.5-0.4-trial_3-animation">
            <a:hlinkClick r:id="" action="ppaction://media"/>
            <a:extLst>
              <a:ext uri="{FF2B5EF4-FFF2-40B4-BE49-F238E27FC236}">
                <a16:creationId xmlns:a16="http://schemas.microsoft.com/office/drawing/2014/main" id="{C7731EDE-4E9A-BE0F-9DA6-69EE7D611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9833" y="729000"/>
            <a:ext cx="4200000" cy="5400000"/>
          </a:xfrm>
          <a:prstGeom prst="rect">
            <a:avLst/>
          </a:prstGeom>
        </p:spPr>
      </p:pic>
      <p:pic>
        <p:nvPicPr>
          <p:cNvPr id="8" name="2DBPCAIH-traditional-128-0.1-0.5-0.4-trial_3-animation">
            <a:hlinkClick r:id="" action="ppaction://media"/>
            <a:extLst>
              <a:ext uri="{FF2B5EF4-FFF2-40B4-BE49-F238E27FC236}">
                <a16:creationId xmlns:a16="http://schemas.microsoft.com/office/drawing/2014/main" id="{AB2EF650-4F71-76B9-03E3-10478C031B7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79666" y="729000"/>
            <a:ext cx="4272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9445FA-3C53-BCDF-F435-B2FA38CC68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sz="3600" dirty="0"/>
                  <a:t>Time to learn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sz="3600" dirty="0"/>
                  <a:t>) with learning coefficient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9445FA-3C53-BCDF-F435-B2FA38CC6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32" t="-6299" b="-188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10074-1AE9-711C-71F3-4707A4B2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DF46E-C445-CA11-1243-4AEFFF74F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614B6E-9A00-12CA-5166-7DD34A3E24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360D34A-2F48-6650-4F76-FE112AAAF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00" y="2161236"/>
            <a:ext cx="5400000" cy="360000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5367D1-9C47-914B-C2F9-B56B6E2B7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0" y="2161236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5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B4D0-144F-07C6-B839-2B696117D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F22165-14E4-244A-C707-D4876C5F7A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sz="3600" dirty="0"/>
                  <a:t>Time to learn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sz="3600" dirty="0"/>
                  <a:t>) with learning coefficient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F22165-14E4-244A-C707-D4876C5F7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32" t="-6299" b="-188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4CF9A-CFB2-09E9-686D-DD0A6B21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CFFCF-DE90-4343-B7D8-B376F111B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416676-BC88-D215-70CA-CB9E31DF7D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9FC6D-1299-D0CF-CA8A-7BF4604DA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0" y="2011905"/>
            <a:ext cx="54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E8CC2-5E3B-A0D2-DE79-D11A6FA30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00" y="2011905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0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26532331-90DE-EB87-F190-799386D409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sz="3200" dirty="0"/>
                  <a:t> with learning coefficient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PH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sz="3200" dirty="0"/>
                  <a:t>) and heterogeneity (</a:t>
                </a:r>
                <a14:m>
                  <m:oMath xmlns:m="http://schemas.openxmlformats.org/officeDocument/2006/math">
                    <m:r>
                      <a:rPr lang="en-PH" sz="3200" b="0" i="1" smtClean="0">
                        <a:latin typeface="Cambria Math" panose="02040503050406030204" pitchFamily="18" charset="0"/>
                      </a:rPr>
                      <m:t>𝛿𝜆</m:t>
                    </m:r>
                  </m:oMath>
                </a14:m>
                <a:r>
                  <a:rPr lang="en-PH" sz="3200" dirty="0"/>
                  <a:t>)</a:t>
                </a:r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26532331-90DE-EB87-F190-799386D40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b="-110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A39BF-E0AC-E8CB-E806-B1B72599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19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CB993-AE46-8C73-7BDA-27D1A201C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8C0B4-A8A0-88CA-F60A-6E8AF0A3B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  <p:pic>
        <p:nvPicPr>
          <p:cNvPr id="6" name="32">
            <a:hlinkClick r:id="" action="ppaction://media"/>
            <a:extLst>
              <a:ext uri="{FF2B5EF4-FFF2-40B4-BE49-F238E27FC236}">
                <a16:creationId xmlns:a16="http://schemas.microsoft.com/office/drawing/2014/main" id="{18D314AF-0E55-E23F-B1DA-115D67D6B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1931940"/>
            <a:ext cx="4320000" cy="4320000"/>
          </a:xfrm>
          <a:prstGeom prst="rect">
            <a:avLst/>
          </a:prstGeom>
        </p:spPr>
      </p:pic>
      <p:pic>
        <p:nvPicPr>
          <p:cNvPr id="7" name="64">
            <a:hlinkClick r:id="" action="ppaction://media"/>
            <a:extLst>
              <a:ext uri="{FF2B5EF4-FFF2-40B4-BE49-F238E27FC236}">
                <a16:creationId xmlns:a16="http://schemas.microsoft.com/office/drawing/2014/main" id="{B711731E-C411-CA88-0C65-1CCEE2F99C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36000" y="2011950"/>
            <a:ext cx="4320000" cy="4320000"/>
          </a:xfrm>
          <a:prstGeom prst="rect">
            <a:avLst/>
          </a:prstGeom>
        </p:spPr>
      </p:pic>
      <p:pic>
        <p:nvPicPr>
          <p:cNvPr id="8" name="128">
            <a:hlinkClick r:id="" action="ppaction://media"/>
            <a:extLst>
              <a:ext uri="{FF2B5EF4-FFF2-40B4-BE49-F238E27FC236}">
                <a16:creationId xmlns:a16="http://schemas.microsoft.com/office/drawing/2014/main" id="{B4A63256-0BE3-5ED5-CCAF-13AA315E9A6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72000" y="193194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4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3E25-A3A1-F86F-10C4-DE94B313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Traditional instruction vs peer instruction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6481321-1B80-39AE-4366-2AF7B2D3F6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065461"/>
              </p:ext>
            </p:extLst>
          </p:nvPr>
        </p:nvGraphicFramePr>
        <p:xfrm>
          <a:off x="282574" y="1733550"/>
          <a:ext cx="11624504" cy="442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2252">
                  <a:extLst>
                    <a:ext uri="{9D8B030D-6E8A-4147-A177-3AD203B41FA5}">
                      <a16:colId xmlns:a16="http://schemas.microsoft.com/office/drawing/2014/main" val="1865454285"/>
                    </a:ext>
                  </a:extLst>
                </a:gridCol>
                <a:gridCol w="5812252">
                  <a:extLst>
                    <a:ext uri="{9D8B030D-6E8A-4147-A177-3AD203B41FA5}">
                      <a16:colId xmlns:a16="http://schemas.microsoft.com/office/drawing/2014/main" val="2683461506"/>
                    </a:ext>
                  </a:extLst>
                </a:gridCol>
              </a:tblGrid>
              <a:tr h="903804">
                <a:tc>
                  <a:txBody>
                    <a:bodyPr/>
                    <a:lstStyle/>
                    <a:p>
                      <a:pPr algn="ctr"/>
                      <a:r>
                        <a:rPr lang="en-PH" sz="3200" dirty="0"/>
                        <a:t>Traditional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200" dirty="0"/>
                        <a:t>Peer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543948"/>
                  </a:ext>
                </a:extLst>
              </a:tr>
              <a:tr h="3526026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PH" sz="3200" dirty="0"/>
                        <a:t>The instructor delivers a lecture to the whole class for the duration of the class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PH" sz="3200" dirty="0"/>
                        <a:t>Students are given the chance to learn from each other during class time after an initial lecture by the instructor.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9873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3BCF6-2C90-689E-7831-688303FB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37557-C19B-B30C-5660-589CC31F7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/>
              <a:t>J. K. Knight and C. J. </a:t>
            </a:r>
            <a:r>
              <a:rPr lang="en-US" dirty="0" err="1"/>
              <a:t>Brame</a:t>
            </a:r>
            <a:r>
              <a:rPr lang="en-US" dirty="0"/>
              <a:t>, Peer instruction, CBE—Life Sciences Education 17, fe5 (2018).</a:t>
            </a:r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94CDD6-9651-3744-6D8F-0DBE75A18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2024.11.04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869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4C1556-1A7B-0ED0-6361-DC257E032C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dirty="0"/>
                  <a:t>Time to learn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) vs Class size (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PH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4C1556-1A7B-0ED0-6361-DC257E03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3BB41-617C-F250-480B-350C0F10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B1EAD-129E-9C7E-B915-E1ECDE20C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F4A80A-9198-3E9F-8BE5-577660BC90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FB6948-5510-708E-33B1-0206EC8907E8}"/>
              </a:ext>
            </a:extLst>
          </p:cNvPr>
          <p:cNvGrpSpPr/>
          <p:nvPr/>
        </p:nvGrpSpPr>
        <p:grpSpPr>
          <a:xfrm>
            <a:off x="162878" y="1901314"/>
            <a:ext cx="11866245" cy="3888000"/>
            <a:chOff x="0" y="1901314"/>
            <a:chExt cx="11866245" cy="3888000"/>
          </a:xfrm>
        </p:grpSpPr>
        <p:pic>
          <p:nvPicPr>
            <p:cNvPr id="10" name="Picture 9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121A9F7A-5EB0-8D87-AD7C-B8E823B7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01314"/>
              <a:ext cx="6480000" cy="3888000"/>
            </a:xfrm>
            <a:prstGeom prst="rect">
              <a:avLst/>
            </a:prstGeom>
          </p:spPr>
        </p:pic>
        <p:pic>
          <p:nvPicPr>
            <p:cNvPr id="8" name="Picture 7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C62753DD-6794-B977-DBDF-6270E9C71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6245" y="1901314"/>
              <a:ext cx="6480000" cy="38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7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5CF1-1E4B-1449-EC9C-D2010AA8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7613AB-0DCB-E35C-9F0F-435E88A86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dirty="0"/>
                  <a:t>Traditional instruction is more sensitive to student heterogeneity</a:t>
                </a:r>
              </a:p>
              <a:p>
                <a:r>
                  <a:rPr lang="en-PH" dirty="0"/>
                  <a:t>Time to learn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) for traditional instruction is dependent on waiting for all the slow students to learn</a:t>
                </a:r>
              </a:p>
              <a:p>
                <a:r>
                  <a:rPr lang="en-PH" dirty="0"/>
                  <a:t>More students learn earlier compared to PI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7613AB-0DCB-E35C-9F0F-435E88A86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5" t="-31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05960-6821-956B-0A43-F850F952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DA277-5702-6A33-EE8D-0A3A91680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3372D1-DB2E-2BF7-03C1-811884D519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39361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39D9-6885-8D23-E780-3C0C5652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EA4F5-B902-5B66-0BC7-D1EFB24A9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PH" sz="3600" dirty="0"/>
                  <a:t>Peer instruction is less affected by student heterogeneity and more dependent on classroom geometry and placement of initial high aptitude students</a:t>
                </a:r>
              </a:p>
              <a:p>
                <a:r>
                  <a:rPr lang="en-PH" sz="3600" dirty="0"/>
                  <a:t>Peer instruction generally has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3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sz="3600" dirty="0"/>
                  <a:t> despite lower initial learning rate</a:t>
                </a:r>
              </a:p>
              <a:p>
                <a:r>
                  <a:rPr lang="en-PH" sz="3600" dirty="0"/>
                  <a:t>Peer instruction is a safe option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8EA4F5-B902-5B66-0BC7-D1EFB24A9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15" t="-3155" r="-16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47446-15B3-9809-8437-8E2AB0AA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9B804-6429-8796-8B05-F0BA2F5C9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6FB960-DB4C-3BA2-4142-7FF6EE9238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13683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35F6-DA17-94C3-2F5D-220E65BE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4E45-6156-D137-713C-B49F0906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Finish manuscript</a:t>
            </a:r>
          </a:p>
          <a:p>
            <a:r>
              <a:rPr lang="en-PH" dirty="0"/>
              <a:t>Poster and video abstract</a:t>
            </a:r>
          </a:p>
          <a:p>
            <a:r>
              <a:rPr lang="en-PH" dirty="0"/>
              <a:t>Defend thesis</a:t>
            </a:r>
          </a:p>
          <a:p>
            <a:r>
              <a:rPr lang="en-PH" dirty="0"/>
              <a:t>SPP2025?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51CCF-CD3A-B988-3FA9-E3CC7F6A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19FB7-8919-EDE4-11DF-578DD0A60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C73FD0-EEF5-403F-94CC-F4C5243B22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2024.11.04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6073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EEAD-CF25-A042-6701-496F0C8E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 anchor="ctr">
            <a:normAutofit/>
          </a:bodyPr>
          <a:lstStyle/>
          <a:p>
            <a:r>
              <a:rPr lang="en-PH" dirty="0"/>
              <a:t>Advantages of peer instruction (PI)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416AA-32EB-A171-8EBA-9F882002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PH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B401FD9-C173-6705-9FA2-353667946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pPr algn="l"/>
            <a:r>
              <a:rPr lang="en-US" sz="900" dirty="0"/>
              <a:t>N. </a:t>
            </a:r>
            <a:r>
              <a:rPr lang="en-US" sz="900" dirty="0" err="1"/>
              <a:t>Lasry</a:t>
            </a:r>
            <a:r>
              <a:rPr lang="en-US" sz="900" dirty="0"/>
              <a:t>, E. Mazur, and J. Watkins, Peer instruction: From </a:t>
            </a:r>
            <a:r>
              <a:rPr lang="en-US" sz="900" dirty="0" err="1"/>
              <a:t>harvard</a:t>
            </a:r>
            <a:r>
              <a:rPr lang="en-US" sz="900" dirty="0"/>
              <a:t> to the two-year college, </a:t>
            </a:r>
            <a:r>
              <a:rPr lang="en-US" sz="900" dirty="0" err="1"/>
              <a:t>Americanjournal</a:t>
            </a:r>
            <a:r>
              <a:rPr lang="en-US" sz="900" dirty="0"/>
              <a:t> of Physics 76, 1066 (2008).</a:t>
            </a:r>
          </a:p>
          <a:p>
            <a:pPr algn="l"/>
            <a:r>
              <a:rPr lang="en-US" sz="900" dirty="0"/>
              <a:t>M. K. Smith, W. B. Wood, W. K. Adams, C. </a:t>
            </a:r>
            <a:r>
              <a:rPr lang="en-US" sz="900" dirty="0" err="1"/>
              <a:t>Wieman</a:t>
            </a:r>
            <a:r>
              <a:rPr lang="en-US" sz="900" dirty="0"/>
              <a:t>, J. K. Knight, N. Guild, and T. T. Su, </a:t>
            </a:r>
            <a:r>
              <a:rPr lang="en-US" sz="900" dirty="0" err="1"/>
              <a:t>Whypeer</a:t>
            </a:r>
            <a:r>
              <a:rPr lang="en-US" sz="900" dirty="0"/>
              <a:t> discussion improves student performance on in-class concept questions, Science 323, 122 (2009).</a:t>
            </a:r>
          </a:p>
          <a:p>
            <a:pPr algn="l"/>
            <a:r>
              <a:rPr lang="en-US" sz="900" dirty="0"/>
              <a:t>C. H. Crouch and E. Mazur, Peer instruction: Ten years of experience and results, American journal of physics 69, 970 (2001).</a:t>
            </a:r>
            <a:endParaRPr lang="en-PH" sz="9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A48F3-69BB-21E5-58B7-A007A55C2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2024.11.04</a:t>
            </a:r>
            <a:endParaRPr lang="en-PH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0238090-5884-76F3-87EE-8AC6C78895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3265" y="1733384"/>
          <a:ext cx="11625470" cy="444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57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 anchor="ctr">
            <a:normAutofit/>
          </a:bodyPr>
          <a:lstStyle/>
          <a:p>
            <a:r>
              <a:rPr lang="en-PH" dirty="0"/>
              <a:t>Research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PH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937B91-715B-789A-2861-F318DDBF8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2024.11.04</a:t>
            </a:r>
            <a:endParaRPr lang="en-PH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3265" y="1733384"/>
          <a:ext cx="11625470" cy="444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E19C-4E6B-8320-DBEC-09F12000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 anchor="ctr">
            <a:noAutofit/>
          </a:bodyPr>
          <a:lstStyle/>
          <a:p>
            <a:r>
              <a:rPr lang="en-PH" sz="3600" dirty="0"/>
              <a:t>The classroom as a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EF1FC-E378-9DCA-CCBD-DBCC21B1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PH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FA510AA-A05F-149A-F517-B309A59B1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endParaRPr lang="en-P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9A85FF-3457-375C-99B7-6D33C2535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2024.11.04</a:t>
            </a:r>
            <a:endParaRPr lang="en-PH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43BBDEA-C9CF-46F0-89F1-AF7DD608F6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3265" y="1733384"/>
          <a:ext cx="11625470" cy="444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40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964E-65DA-4E41-DFC0-DA8C3290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Different PI seating arrangements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ED88-E652-46F7-398C-A2D7C078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15E1A-ABCA-75C2-C46C-323F65003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9E5E78-62D4-4339-6D55-719C41A63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2024.11.04</a:t>
            </a:r>
            <a:endParaRPr lang="en-PH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F04C95-7CFD-9AB7-F893-634C62F2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/>
          <a:stretch/>
        </p:blipFill>
        <p:spPr>
          <a:xfrm>
            <a:off x="6185030" y="2323779"/>
            <a:ext cx="5751443" cy="315662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9B3D93-B6FC-027F-43F8-88111D69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7"/>
          <a:stretch/>
        </p:blipFill>
        <p:spPr>
          <a:xfrm>
            <a:off x="283265" y="2204789"/>
            <a:ext cx="5818937" cy="3275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194284-9E44-5202-6F07-3D82F9C845A9}"/>
              </a:ext>
            </a:extLst>
          </p:cNvPr>
          <p:cNvSpPr txBox="1"/>
          <p:nvPr/>
        </p:nvSpPr>
        <p:spPr>
          <a:xfrm>
            <a:off x="427813" y="5692676"/>
            <a:ext cx="1165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- Circles indicate location of learned students 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C76A3-3C50-0DA2-48A5-582917DA736E}"/>
              </a:ext>
            </a:extLst>
          </p:cNvPr>
          <p:cNvSpPr/>
          <p:nvPr/>
        </p:nvSpPr>
        <p:spPr>
          <a:xfrm rot="16200000">
            <a:off x="343619" y="5791199"/>
            <a:ext cx="168388" cy="172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32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B52A-FCAB-F1EC-005B-41AD6131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PCA rules for classroom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806B9DF-439D-6E8A-4AEE-F156E9AD5B7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82574" y="1774878"/>
              <a:ext cx="11584746" cy="3409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2951">
                      <a:extLst>
                        <a:ext uri="{9D8B030D-6E8A-4147-A177-3AD203B41FA5}">
                          <a16:colId xmlns:a16="http://schemas.microsoft.com/office/drawing/2014/main" val="2636610420"/>
                        </a:ext>
                      </a:extLst>
                    </a:gridCol>
                    <a:gridCol w="4138048">
                      <a:extLst>
                        <a:ext uri="{9D8B030D-6E8A-4147-A177-3AD203B41FA5}">
                          <a16:colId xmlns:a16="http://schemas.microsoft.com/office/drawing/2014/main" val="27041504"/>
                        </a:ext>
                      </a:extLst>
                    </a:gridCol>
                    <a:gridCol w="4913747">
                      <a:extLst>
                        <a:ext uri="{9D8B030D-6E8A-4147-A177-3AD203B41FA5}">
                          <a16:colId xmlns:a16="http://schemas.microsoft.com/office/drawing/2014/main" val="150493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Traditional Instruction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Peer Instruction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4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Initial state of classroom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Starts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PH" sz="2000" dirty="0"/>
                            <a:t> learned students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Starts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oMath>
                          </a14:m>
                          <a:r>
                            <a:rPr lang="en-PH" sz="2000" dirty="0"/>
                            <a:t> learned students.</a:t>
                          </a:r>
                          <a:br>
                            <a:rPr lang="en-PH" sz="2000" baseline="0" dirty="0"/>
                          </a:br>
                          <a:r>
                            <a:rPr lang="en-PH" sz="2000" baseline="0" dirty="0"/>
                            <a:t>Different seating arrangements (SA): inner corner, center, outer corner, and random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771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Probability of each student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Equal</a:t>
                          </a:r>
                          <a:r>
                            <a:rPr lang="en-PH" sz="2000" baseline="0" dirty="0"/>
                            <a:t> to </a:t>
                          </a:r>
                          <a:r>
                            <a:rPr lang="en-PH" sz="2000" dirty="0"/>
                            <a:t>learning coefficient </a:t>
                          </a:r>
                          <a14:m>
                            <m:oMath xmlns:m="http://schemas.openxmlformats.org/officeDocument/2006/math"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PH" sz="2000" dirty="0"/>
                            <a:t>.</a:t>
                          </a:r>
                        </a:p>
                        <a:p>
                          <a:endParaRPr lang="en-PH" sz="2000" dirty="0"/>
                        </a:p>
                        <a:p>
                          <a:endParaRPr lang="en-PH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Dependent on the learning coefficient </a:t>
                          </a:r>
                          <a14:m>
                            <m:oMath xmlns:m="http://schemas.openxmlformats.org/officeDocument/2006/math"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PH" sz="2000" dirty="0"/>
                            <a:t> and the number of learned neighboring students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 panose="02040503050406030204" pitchFamily="18" charset="0"/>
                                  </a:rPr>
                                  <m:t>=1 −</m:t>
                                </m:r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∀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[1−</m:t>
                                    </m:r>
                                    <m:sSub>
                                      <m:sSubPr>
                                        <m:ctrlP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PH" sz="1800" dirty="0"/>
                        </a:p>
                        <a:p>
                          <a:endParaRPr lang="en-PH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147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806B9DF-439D-6E8A-4AEE-F156E9AD5B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4764595"/>
                  </p:ext>
                </p:extLst>
              </p:nvPr>
            </p:nvGraphicFramePr>
            <p:xfrm>
              <a:off x="282574" y="1774878"/>
              <a:ext cx="11584746" cy="3409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2951">
                      <a:extLst>
                        <a:ext uri="{9D8B030D-6E8A-4147-A177-3AD203B41FA5}">
                          <a16:colId xmlns:a16="http://schemas.microsoft.com/office/drawing/2014/main" val="2636610420"/>
                        </a:ext>
                      </a:extLst>
                    </a:gridCol>
                    <a:gridCol w="4138048">
                      <a:extLst>
                        <a:ext uri="{9D8B030D-6E8A-4147-A177-3AD203B41FA5}">
                          <a16:colId xmlns:a16="http://schemas.microsoft.com/office/drawing/2014/main" val="27041504"/>
                        </a:ext>
                      </a:extLst>
                    </a:gridCol>
                    <a:gridCol w="4913747">
                      <a:extLst>
                        <a:ext uri="{9D8B030D-6E8A-4147-A177-3AD203B41FA5}">
                          <a16:colId xmlns:a16="http://schemas.microsoft.com/office/drawing/2014/main" val="150493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Traditional Instruction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Peer Instruction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4318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Initial state of classroom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414" t="-42424" r="-119293" b="-2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980" t="-42424" r="-496" b="-20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8771391"/>
                      </a:ext>
                    </a:extLst>
                  </a:tr>
                  <a:tr h="2007362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Probability of each student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414" t="-71212" r="-119293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980" t="-71212" r="-496" b="-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147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F8610-D923-9805-66E4-ECA8FC6B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783B-8F48-FED4-DC0B-5E28F3D5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2D9E1-9A9D-9622-086C-CE2D9D8E3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2024.11.04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80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9521-E6A3-8024-DCD8-B5A716AE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1815"/>
            <a:ext cx="9983415" cy="776288"/>
          </a:xfrm>
        </p:spPr>
        <p:txBody>
          <a:bodyPr>
            <a:normAutofit fontScale="90000"/>
          </a:bodyPr>
          <a:lstStyle/>
          <a:p>
            <a:r>
              <a:rPr lang="en-PH" dirty="0"/>
              <a:t>Determining learning probability per time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AD0A4-BEA4-6014-F4C8-B01A0357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DF13F-C5FC-A86B-95BB-AAB2884AF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F713FF-472D-BE36-AFEE-6737EAEB3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2024.11.04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BC4F03F3-15B7-1E96-C5D5-8597F7F75D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5439" y="2199641"/>
              <a:ext cx="3786856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3357">
                      <a:extLst>
                        <a:ext uri="{9D8B030D-6E8A-4147-A177-3AD203B41FA5}">
                          <a16:colId xmlns:a16="http://schemas.microsoft.com/office/drawing/2014/main" val="304627344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79326273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10621452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01433190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4163802272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7480698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1413113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38079483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9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7066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1667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48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707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2557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0348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93808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BC4F03F3-15B7-1E96-C5D5-8597F7F75D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159604"/>
                  </p:ext>
                </p:extLst>
              </p:nvPr>
            </p:nvGraphicFramePr>
            <p:xfrm>
              <a:off x="435439" y="2199641"/>
              <a:ext cx="3786856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3357">
                      <a:extLst>
                        <a:ext uri="{9D8B030D-6E8A-4147-A177-3AD203B41FA5}">
                          <a16:colId xmlns:a16="http://schemas.microsoft.com/office/drawing/2014/main" val="304627344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79326273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10621452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01433190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4163802272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7480698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1413113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38079483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1639" r="-700000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1639" r="-600000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1639" r="-507792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9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101639" r="-700000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101639" r="-600000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101639" r="-507792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7066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201639" r="-7000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201639" r="-6000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201639" r="-507792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1667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301639" r="-70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301639" r="-60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48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401639" r="-700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401639" r="-600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707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501639" r="-700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501639" r="-600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501639" r="-2564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2557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601639" r="-700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601639" r="-600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601639" r="-256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348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701639" r="-7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701639" r="-6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701639" r="-256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3808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D07ED5-1671-EEC9-337F-F058AC702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9238086"/>
                  </p:ext>
                </p:extLst>
              </p:nvPr>
            </p:nvGraphicFramePr>
            <p:xfrm>
              <a:off x="7191311" y="1983635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D07ED5-1671-EEC9-337F-F058AC702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9238086"/>
                  </p:ext>
                </p:extLst>
              </p:nvPr>
            </p:nvGraphicFramePr>
            <p:xfrm>
              <a:off x="7191311" y="1983635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1176" r="-2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1176" r="-1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1176" r="-2353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101176" r="-2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101176" r="-1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101176" r="-2353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201176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201176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201176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6A20AD-B8EF-159A-FA4A-959F2DAA6CD0}"/>
              </a:ext>
            </a:extLst>
          </p:cNvPr>
          <p:cNvCxnSpPr>
            <a:cxnSpLocks/>
          </p:cNvCxnSpPr>
          <p:nvPr/>
        </p:nvCxnSpPr>
        <p:spPr>
          <a:xfrm>
            <a:off x="1835152" y="2714865"/>
            <a:ext cx="28688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8E322F-66DD-AA19-AF11-51EC9B5BCD03}"/>
              </a:ext>
            </a:extLst>
          </p:cNvPr>
          <p:cNvSpPr txBox="1"/>
          <p:nvPr/>
        </p:nvSpPr>
        <p:spPr>
          <a:xfrm>
            <a:off x="5208131" y="4357616"/>
            <a:ext cx="24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/>
              <a:t>Learning probability: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D01A2-D1A8-3FFA-ACE0-7846DEBE0F93}"/>
              </a:ext>
            </a:extLst>
          </p:cNvPr>
          <p:cNvSpPr txBox="1"/>
          <p:nvPr/>
        </p:nvSpPr>
        <p:spPr>
          <a:xfrm>
            <a:off x="164186" y="5244637"/>
            <a:ext cx="432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 represented as lattice of cells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6014A-B61D-1AFA-2A71-5457794F709B}"/>
                  </a:ext>
                </a:extLst>
              </p:cNvPr>
              <p:cNvSpPr txBox="1"/>
              <p:nvPr/>
            </p:nvSpPr>
            <p:spPr>
              <a:xfrm>
                <a:off x="6380782" y="4116024"/>
                <a:ext cx="6093994" cy="1421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sz="200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P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PH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6014A-B61D-1AFA-2A71-5457794F7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782" y="4116024"/>
                <a:ext cx="6093994" cy="14212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80C0E0E2-08B5-A586-1546-F9567D183C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64801" y="1983637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80C0E0E2-08B5-A586-1546-F9567D183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007423"/>
                  </p:ext>
                </p:extLst>
              </p:nvPr>
            </p:nvGraphicFramePr>
            <p:xfrm>
              <a:off x="4764801" y="1983637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1176" r="-2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1176" r="-1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1176" r="-2353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101176" r="-2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101176" r="-1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101176" r="-2353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201176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201176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201176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D8886-5830-08E2-EEEC-49310CCC7258}"/>
                  </a:ext>
                </a:extLst>
              </p:cNvPr>
              <p:cNvSpPr txBox="1"/>
              <p:nvPr/>
            </p:nvSpPr>
            <p:spPr>
              <a:xfrm>
                <a:off x="6460450" y="2448335"/>
                <a:ext cx="58321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D8886-5830-08E2-EEEC-49310CCC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50" y="2448335"/>
                <a:ext cx="583212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1B593CC-D06E-C18D-105D-8E44704D6B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63289" y="3105465"/>
            <a:ext cx="2075930" cy="1228591"/>
          </a:xfrm>
          <a:prstGeom prst="bentConnector3">
            <a:avLst>
              <a:gd name="adj1" fmla="val -285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DF2B3-8675-C1FC-1803-54539C4F6B70}"/>
                  </a:ext>
                </a:extLst>
              </p:cNvPr>
              <p:cNvSpPr txBox="1"/>
              <p:nvPr/>
            </p:nvSpPr>
            <p:spPr>
              <a:xfrm>
                <a:off x="4652352" y="3564705"/>
                <a:ext cx="17728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800" dirty="0"/>
                  <a:t>Neighborhood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DF2B3-8675-C1FC-1803-54539C4F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52" y="3564705"/>
                <a:ext cx="1772898" cy="646331"/>
              </a:xfrm>
              <a:prstGeom prst="rect">
                <a:avLst/>
              </a:prstGeom>
              <a:blipFill>
                <a:blip r:embed="rId7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7C07BE-317F-F20E-2FFE-942A5F0358BE}"/>
                  </a:ext>
                </a:extLst>
              </p:cNvPr>
              <p:cNvSpPr txBox="1"/>
              <p:nvPr/>
            </p:nvSpPr>
            <p:spPr>
              <a:xfrm>
                <a:off x="6775117" y="3524891"/>
                <a:ext cx="23742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800" dirty="0"/>
                  <a:t>Learning coefficient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1800" b="0" i="0" smtClean="0"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7C07BE-317F-F20E-2FFE-942A5F035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17" y="3524891"/>
                <a:ext cx="2374273" cy="646331"/>
              </a:xfrm>
              <a:prstGeom prst="rect">
                <a:avLst/>
              </a:prstGeom>
              <a:blipFill>
                <a:blip r:embed="rId8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1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53153-40EA-9324-EF5F-1BB2B6A6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63156-BB08-1502-B0AA-914ABB4D2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396A8-B2C9-1033-4A4C-07FC214FD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p:pic>
        <p:nvPicPr>
          <p:cNvPr id="8" name="2DBPCA-random-128-0.3-animation">
            <a:hlinkClick r:id="" action="ppaction://media"/>
            <a:extLst>
              <a:ext uri="{FF2B5EF4-FFF2-40B4-BE49-F238E27FC236}">
                <a16:creationId xmlns:a16="http://schemas.microsoft.com/office/drawing/2014/main" id="{108F29E7-4955-9B3E-FF11-E48F186492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6119" y="600075"/>
            <a:ext cx="5185970" cy="5760000"/>
          </a:xfrm>
          <a:prstGeom prst="rect">
            <a:avLst/>
          </a:prstGeom>
        </p:spPr>
      </p:pic>
      <p:pic>
        <p:nvPicPr>
          <p:cNvPr id="7" name="2DBPCA-random-64-0.3-animation">
            <a:hlinkClick r:id="" action="ppaction://media"/>
            <a:extLst>
              <a:ext uri="{FF2B5EF4-FFF2-40B4-BE49-F238E27FC236}">
                <a16:creationId xmlns:a16="http://schemas.microsoft.com/office/drawing/2014/main" id="{C46B2B0E-6A5A-5F24-2CDA-994756364D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1371" y="600075"/>
            <a:ext cx="5185969" cy="576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C975EE-5AB6-DF70-716F-F1B60259258F}"/>
              </a:ext>
            </a:extLst>
          </p:cNvPr>
          <p:cNvSpPr/>
          <p:nvPr/>
        </p:nvSpPr>
        <p:spPr>
          <a:xfrm>
            <a:off x="3049675" y="6029011"/>
            <a:ext cx="1477107" cy="228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7BFBB-4290-8876-BDC1-AFBAA1C02194}"/>
              </a:ext>
            </a:extLst>
          </p:cNvPr>
          <p:cNvSpPr txBox="1"/>
          <p:nvPr/>
        </p:nvSpPr>
        <p:spPr>
          <a:xfrm>
            <a:off x="2931261" y="5812971"/>
            <a:ext cx="1286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Time step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96648-7D13-DBFB-7C43-5B642686759B}"/>
              </a:ext>
            </a:extLst>
          </p:cNvPr>
          <p:cNvSpPr/>
          <p:nvPr/>
        </p:nvSpPr>
        <p:spPr>
          <a:xfrm>
            <a:off x="8375301" y="6029011"/>
            <a:ext cx="1421842" cy="228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C5B63-7F11-4D3C-9C28-1FFCF61C614A}"/>
              </a:ext>
            </a:extLst>
          </p:cNvPr>
          <p:cNvSpPr txBox="1"/>
          <p:nvPr/>
        </p:nvSpPr>
        <p:spPr>
          <a:xfrm>
            <a:off x="8266523" y="5868237"/>
            <a:ext cx="99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/>
              <a:t>Time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833031-92BF-2E1D-1C0A-7B38C626AC30}"/>
                  </a:ext>
                </a:extLst>
              </p:cNvPr>
              <p:cNvSpPr txBox="1"/>
              <p:nvPr/>
            </p:nvSpPr>
            <p:spPr>
              <a:xfrm>
                <a:off x="6276119" y="417007"/>
                <a:ext cx="5339776" cy="56938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PH" sz="2800" dirty="0"/>
              </a:p>
              <a:p>
                <a:r>
                  <a:rPr lang="en-PH" sz="2800" dirty="0"/>
                  <a:t>Learning rate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H" sz="2800" dirty="0"/>
                  <a:t>:</a:t>
                </a:r>
              </a:p>
              <a:p>
                <a:endParaRPr lang="en-PH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800" b="0" i="0" smtClean="0">
                        <a:latin typeface="Cambria Math" panose="02040503050406030204" pitchFamily="18" charset="0"/>
                      </a:rPr>
                      <m:t>fraction</m:t>
                    </m:r>
                    <m:r>
                      <a:rPr lang="en-PH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PH" sz="28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PH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PH" sz="2800" b="0" i="0" smtClean="0">
                        <a:latin typeface="Cambria Math" panose="02040503050406030204" pitchFamily="18" charset="0"/>
                      </a:rPr>
                      <m:t>learned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PH" sz="2800" b="0" dirty="0"/>
              </a:p>
              <a:p>
                <a:endParaRPr lang="en-PH" sz="2800" dirty="0"/>
              </a:p>
              <a:p>
                <a:r>
                  <a:rPr lang="en-PH" sz="2800" dirty="0"/>
                  <a:t>Time to learn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2800" dirty="0"/>
              </a:p>
              <a:p>
                <a:endParaRPr lang="en-PH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PH" sz="2800" dirty="0"/>
                  <a:t>Number of time steps for all students to learn</a:t>
                </a:r>
              </a:p>
              <a:p>
                <a:endParaRPr lang="en-PH" sz="2800" dirty="0"/>
              </a:p>
              <a:p>
                <a:endParaRPr lang="en-PH" sz="2800" dirty="0"/>
              </a:p>
              <a:p>
                <a:endParaRPr lang="en-PH" sz="2800" dirty="0"/>
              </a:p>
              <a:p>
                <a:endParaRPr lang="en-PH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833031-92BF-2E1D-1C0A-7B38C626A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19" y="417007"/>
                <a:ext cx="5339776" cy="5693866"/>
              </a:xfrm>
              <a:prstGeom prst="rect">
                <a:avLst/>
              </a:prstGeom>
              <a:blipFill>
                <a:blip r:embed="rId8"/>
                <a:stretch>
                  <a:fillRect l="-24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4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Y 23-24 2nd Sem RM Slides" id="{591484CA-D152-405E-91A9-82F5ABE92253}" vid="{123F5960-1862-4EB0-85B1-33D226B524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CSG Template</Template>
  <TotalTime>2074</TotalTime>
  <Words>1014</Words>
  <Application>Microsoft Office PowerPoint</Application>
  <PresentationFormat>Widescreen</PresentationFormat>
  <Paragraphs>190</Paragraphs>
  <Slides>23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Cambria Math</vt:lpstr>
      <vt:lpstr>Office Theme</vt:lpstr>
      <vt:lpstr>Classroom learning dynamics using a cellular automata spatiotemporal model comparing peer instruction and traditional instruction</vt:lpstr>
      <vt:lpstr>Traditional instruction vs peer instruction</vt:lpstr>
      <vt:lpstr>Advantages of peer instruction (PI)</vt:lpstr>
      <vt:lpstr>Research questions</vt:lpstr>
      <vt:lpstr>The classroom as a binary probabilistic CA model</vt:lpstr>
      <vt:lpstr>Different PI seating arrangements</vt:lpstr>
      <vt:lpstr>PCA rules for classroom simulation</vt:lpstr>
      <vt:lpstr>Determining learning probability per time step</vt:lpstr>
      <vt:lpstr>PowerPoint Presentation</vt:lpstr>
      <vt:lpstr>Homogenous student learning rate (λ)</vt:lpstr>
      <vt:lpstr>Heterogenous student learning rate (λ)</vt:lpstr>
      <vt:lpstr>Class learning rate m with λ (higher is better)</vt:lpstr>
      <vt:lpstr>Time to learn t_max with λ (lower is better)</vt:lpstr>
      <vt:lpstr>Time to learn t_max with N (PI vs. Traditional)</vt:lpstr>
      <vt:lpstr>Heterogenous student learning rate (λ)</vt:lpstr>
      <vt:lpstr>PowerPoint Presentation</vt:lpstr>
      <vt:lpstr>Time to learn (t_max) with learning coefficient (ρ_0)</vt:lpstr>
      <vt:lpstr>Time to learn (t_max) with learning coefficient (ρ_0)</vt:lpstr>
      <vt:lpstr>t_max with learning coefficient (ρ_0) and heterogeneity (δλ)</vt:lpstr>
      <vt:lpstr>Time to learn (t_max) vs Class size (N)</vt:lpstr>
      <vt:lpstr>Conclusions</vt:lpstr>
      <vt:lpstr>Conclusions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Clarence Ioakim Sy</dc:creator>
  <cp:lastModifiedBy>Clarence Ioakim Sy</cp:lastModifiedBy>
  <cp:revision>5</cp:revision>
  <dcterms:created xsi:type="dcterms:W3CDTF">2024-10-17T04:08:31Z</dcterms:created>
  <dcterms:modified xsi:type="dcterms:W3CDTF">2024-10-23T17:39:58Z</dcterms:modified>
</cp:coreProperties>
</file>